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</p:sldMasterIdLst>
  <p:notesMasterIdLst>
    <p:notesMasterId r:id="rId27"/>
  </p:notesMasterIdLst>
  <p:sldIdLst>
    <p:sldId id="256" r:id="rId2"/>
    <p:sldId id="331" r:id="rId3"/>
    <p:sldId id="310" r:id="rId4"/>
    <p:sldId id="332" r:id="rId5"/>
    <p:sldId id="333" r:id="rId6"/>
    <p:sldId id="334" r:id="rId7"/>
    <p:sldId id="335" r:id="rId8"/>
    <p:sldId id="337" r:id="rId9"/>
    <p:sldId id="336" r:id="rId10"/>
    <p:sldId id="338" r:id="rId11"/>
    <p:sldId id="339" r:id="rId12"/>
    <p:sldId id="340" r:id="rId13"/>
    <p:sldId id="356" r:id="rId14"/>
    <p:sldId id="341" r:id="rId15"/>
    <p:sldId id="342" r:id="rId16"/>
    <p:sldId id="343" r:id="rId17"/>
    <p:sldId id="344" r:id="rId18"/>
    <p:sldId id="346" r:id="rId19"/>
    <p:sldId id="347" r:id="rId20"/>
    <p:sldId id="348" r:id="rId21"/>
    <p:sldId id="349" r:id="rId22"/>
    <p:sldId id="351" r:id="rId23"/>
    <p:sldId id="352" r:id="rId24"/>
    <p:sldId id="355" r:id="rId25"/>
    <p:sldId id="353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4A27"/>
    <a:srgbClr val="FFEAE9"/>
    <a:srgbClr val="9DBBA6"/>
    <a:srgbClr val="131F33"/>
    <a:srgbClr val="1329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22"/>
    <p:restoredTop sz="54422"/>
  </p:normalViewPr>
  <p:slideViewPr>
    <p:cSldViewPr snapToGrid="0" snapToObjects="1">
      <p:cViewPr varScale="1">
        <p:scale>
          <a:sx n="62" d="100"/>
          <a:sy n="62" d="100"/>
        </p:scale>
        <p:origin x="3360" y="184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FD3E08-CD1E-6345-BF3D-6B539ADC1145}" type="datetimeFigureOut">
              <a:rPr lang="en-US" smtClean="0"/>
              <a:t>10/8/25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C32C59-1409-2640-866F-4A1083575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75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052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94086-2A15-0228-CFA3-0F6C293C5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0A3EC9-8F9C-C19D-F4E8-72B8A1996D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08380A-69B4-87E6-71A5-C56BCD1FE0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the late 1970s, a new approach called </a:t>
            </a:r>
            <a:r>
              <a:rPr lang="en-US" i="1" dirty="0"/>
              <a:t>connectionism</a:t>
            </a:r>
            <a:r>
              <a:rPr lang="en-US" dirty="0"/>
              <a:t> emerged as psychologists </a:t>
            </a:r>
          </a:p>
          <a:p>
            <a:r>
              <a:rPr lang="en-US" dirty="0"/>
              <a:t>	began building explicit computational models of how humans learn and recognize patterns.</a:t>
            </a:r>
          </a:p>
          <a:p>
            <a:endParaRPr lang="en-US" dirty="0"/>
          </a:p>
          <a:p>
            <a:r>
              <a:rPr lang="en-US" dirty="0"/>
              <a:t>Researchers like James McClelland, David Rumelhart, and Geoffrey Hinton introduced </a:t>
            </a:r>
            <a:r>
              <a:rPr lang="en-US" i="1" dirty="0"/>
              <a:t>Parallel Distributed Processing</a:t>
            </a:r>
          </a:p>
          <a:p>
            <a:r>
              <a:rPr lang="en-US" i="1" dirty="0"/>
              <a:t>	</a:t>
            </a:r>
            <a:r>
              <a:rPr lang="en-US" dirty="0"/>
              <a:t>—PDP—models, which treated cognition as the product of many simple, interconnected units working together.</a:t>
            </a:r>
          </a:p>
          <a:p>
            <a:r>
              <a:rPr lang="en-US" dirty="0"/>
              <a:t>These networks learned by adjusting connection weights through experience, </a:t>
            </a:r>
          </a:p>
          <a:p>
            <a:r>
              <a:rPr lang="en-US" dirty="0"/>
              <a:t>	gradually discovering the regularities that link inputs and outputs.</a:t>
            </a:r>
          </a:p>
          <a:p>
            <a:endParaRPr lang="en-US" dirty="0"/>
          </a:p>
          <a:p>
            <a:r>
              <a:rPr lang="en-US" dirty="0"/>
              <a:t>What made this revolutionary is that it was not just a metaphor for the brain</a:t>
            </a:r>
          </a:p>
          <a:p>
            <a:r>
              <a:rPr lang="en-US" dirty="0"/>
              <a:t>	—it was a working model of how learning might actually occur in a distributed system.</a:t>
            </a:r>
          </a:p>
          <a:p>
            <a:r>
              <a:rPr lang="en-US" dirty="0"/>
              <a:t>The PDP framework showed that the same mechanisms </a:t>
            </a:r>
          </a:p>
          <a:p>
            <a:r>
              <a:rPr lang="en-US" dirty="0"/>
              <a:t>	could account for phenomena across perception, memory, and language: </a:t>
            </a:r>
          </a:p>
          <a:p>
            <a:r>
              <a:rPr lang="en-US" dirty="0"/>
              <a:t>	priming, generalization, and contextual influence all emerged naturally from the network dynamics.</a:t>
            </a:r>
          </a:p>
          <a:p>
            <a:endParaRPr lang="en-US" dirty="0"/>
          </a:p>
          <a:p>
            <a:r>
              <a:rPr lang="en-US" dirty="0"/>
              <a:t>In hindsight, these models were precursors to modern deep learning.</a:t>
            </a:r>
          </a:p>
          <a:p>
            <a:r>
              <a:rPr lang="en-US" dirty="0"/>
              <a:t>The same basic principles—layered architecture, distributed representation,</a:t>
            </a:r>
          </a:p>
          <a:p>
            <a:r>
              <a:rPr lang="en-US" dirty="0"/>
              <a:t>	 and error-driven weight adjustment—form the backbone of today’s artificial neural networks.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685DC8-0B2C-D964-5395-4B474DC8F3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591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55658-ADCF-7CB7-16C9-5C39EFE30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783004-B354-55FC-3BB8-6772F0F7B9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B76E96-8500-99AA-B377-A221F36755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connectionist models became widespread, researchers began asking: what exactly does a unit in one of these networks represent?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In some models, a single neuron corresponded to a single concept—this is called a </a:t>
            </a:r>
            <a:r>
              <a:rPr lang="en-US" i="1" dirty="0"/>
              <a:t>localist code.</a:t>
            </a:r>
            <a:endParaRPr lang="en-US" dirty="0"/>
          </a:p>
          <a:p>
            <a:r>
              <a:rPr lang="en-US" dirty="0"/>
              <a:t>It’s an appealing idea because it’s easy to interpret: one cell for “grandmother,” another for “dog.”</a:t>
            </a:r>
          </a:p>
          <a:p>
            <a:r>
              <a:rPr lang="en-US" dirty="0"/>
              <a:t>It fits intuitively with how we like to think about meaning and memory.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But real brains, and most artificial networks, don’t work this way.</a:t>
            </a:r>
          </a:p>
          <a:p>
            <a:r>
              <a:rPr lang="en-US" dirty="0"/>
              <a:t>Instead, they use </a:t>
            </a:r>
            <a:r>
              <a:rPr lang="en-US" i="1" dirty="0"/>
              <a:t>distributed representations</a:t>
            </a:r>
            <a:r>
              <a:rPr lang="en-US" dirty="0"/>
              <a:t>: patterns of activity across many units jointly encode information.</a:t>
            </a:r>
          </a:p>
          <a:p>
            <a:r>
              <a:rPr lang="en-US" dirty="0"/>
              <a:t>Each unit contributes to many different representations, and no single neuron or node corresponds uniquely to any one concept.</a:t>
            </a:r>
          </a:p>
          <a:p>
            <a:endParaRPr lang="en-US" dirty="0"/>
          </a:p>
          <a:p>
            <a:r>
              <a:rPr lang="en-US" dirty="0"/>
              <a:t>This makes the system far more powerful.</a:t>
            </a:r>
          </a:p>
          <a:p>
            <a:r>
              <a:rPr lang="en-US" dirty="0"/>
              <a:t>It allows smooth generalization—similar inputs activate overlapping patterns—and it’s robust to damage or noise, since the information is shared.</a:t>
            </a:r>
          </a:p>
          <a:p>
            <a:r>
              <a:rPr lang="en-US" dirty="0"/>
              <a:t>Yet localist codes also have virtues: they’re easier to interpret and less prone to interference.</a:t>
            </a:r>
          </a:p>
          <a:p>
            <a:r>
              <a:rPr lang="en-US" dirty="0"/>
              <a:t>Biological systems often mix the two strategies—distributed population codes in sensory areas and more localist, concept-like cells in the hippocampus and temporal cortex.</a:t>
            </a:r>
          </a:p>
          <a:p>
            <a:endParaRPr lang="en-US" dirty="0"/>
          </a:p>
          <a:p>
            <a:r>
              <a:rPr lang="en-US" dirty="0"/>
              <a:t>The tension between these coding schemes remains central to both neuroscience and AI: it’s about the tradeoff between flexibility and clarity.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D24A1-72C6-0FD0-7B1E-7FC44D2BAF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15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D83C7-2847-61B6-8A83-D79E60FAC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2BBE74-9E6B-D37B-4263-4C66401786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98CE93-D84B-4ABD-DA09-5215F1D48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with distributed representations, a system still faces a key challenge: the same object rarely looks—or sounds—the same twice.</a:t>
            </a:r>
          </a:p>
          <a:p>
            <a:endParaRPr lang="en-US" dirty="0"/>
          </a:p>
          <a:p>
            <a:r>
              <a:rPr lang="en-US" dirty="0"/>
              <a:t>A cat viewed from the side, from above, or in shadow should still be recognized as the same animal.</a:t>
            </a:r>
          </a:p>
          <a:p>
            <a:r>
              <a:rPr lang="en-US" dirty="0"/>
              <a:t>A spoken word like “hello” must be recognized across speakers, accents, and volumes.</a:t>
            </a:r>
          </a:p>
          <a:p>
            <a:r>
              <a:rPr lang="en-US" dirty="0"/>
              <a:t>Recognition requires </a:t>
            </a:r>
            <a:r>
              <a:rPr lang="en-US" i="1" dirty="0"/>
              <a:t>invariance</a:t>
            </a:r>
            <a:r>
              <a:rPr lang="en-US" dirty="0"/>
              <a:t>—the ability to see through irrelevant variation.</a:t>
            </a:r>
          </a:p>
          <a:p>
            <a:endParaRPr lang="en-US" dirty="0"/>
          </a:p>
          <a:p>
            <a:r>
              <a:rPr lang="en-US" dirty="0"/>
              <a:t>The most powerful solution to this problem, discovered independently in psychology and machine learning, is </a:t>
            </a:r>
            <a:r>
              <a:rPr lang="en-US" i="1" dirty="0"/>
              <a:t>hierarchy.</a:t>
            </a:r>
            <a:endParaRPr lang="en-US" dirty="0"/>
          </a:p>
          <a:p>
            <a:r>
              <a:rPr lang="en-US" dirty="0"/>
              <a:t>Hierarchical representations build complexity from simpler parts.</a:t>
            </a:r>
          </a:p>
          <a:p>
            <a:r>
              <a:rPr lang="en-US" dirty="0"/>
              <a:t>Early layers detect local features—edges, pitches, or phonemes—while later layers combine them into shapes, words, or objects.</a:t>
            </a:r>
          </a:p>
          <a:p>
            <a:r>
              <a:rPr lang="en-US" dirty="0"/>
              <a:t>Each layer abstracts over small differences, preserving what matters while discarding what doesn’t.</a:t>
            </a:r>
          </a:p>
          <a:p>
            <a:endParaRPr lang="en-US" dirty="0"/>
          </a:p>
          <a:p>
            <a:r>
              <a:rPr lang="en-US" dirty="0"/>
              <a:t>This idea is deeply intuitive: the world itself is hierarchically structured.</a:t>
            </a:r>
          </a:p>
          <a:p>
            <a:r>
              <a:rPr lang="en-US" dirty="0"/>
              <a:t>Parts form wholes, which form higher-order categories.</a:t>
            </a:r>
          </a:p>
          <a:p>
            <a:r>
              <a:rPr lang="en-US" dirty="0"/>
              <a:t>By mirroring that structure, hierarchical systems can recognize stability within change.</a:t>
            </a:r>
          </a:p>
          <a:p>
            <a:r>
              <a:rPr lang="en-US" dirty="0"/>
              <a:t>This principle, first articulated in human cognition, now lies at the core of every modern deep neural network.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C241D-912A-4E58-8C6D-5FE5EB2030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4127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50C4A-E51E-684E-E014-6FCB40516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65FF98-2DDF-C0E0-CC3A-18BB73125C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FFADEB-5B45-8E7D-7282-5E139B3C16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see how these ideas play out in practice,</a:t>
            </a:r>
          </a:p>
          <a:p>
            <a:r>
              <a:rPr lang="en-US" dirty="0"/>
              <a:t>we can look at one of the most influential architectures in modern AI:</a:t>
            </a:r>
          </a:p>
          <a:p>
            <a:r>
              <a:rPr lang="en-US" b="1" dirty="0"/>
              <a:t>convolutional neural networks</a:t>
            </a:r>
            <a:r>
              <a:rPr lang="en-US" dirty="0"/>
              <a:t>, or CNNs.</a:t>
            </a:r>
          </a:p>
          <a:p>
            <a:endParaRPr lang="en-US" dirty="0"/>
          </a:p>
          <a:p>
            <a:r>
              <a:rPr lang="en-US" dirty="0"/>
              <a:t>CNNs were designed to solve visual recognition problems—</a:t>
            </a:r>
          </a:p>
          <a:p>
            <a:r>
              <a:rPr lang="en-US" dirty="0"/>
              <a:t>how to detect objects, faces, and scenes in all their variation.</a:t>
            </a:r>
          </a:p>
          <a:p>
            <a:r>
              <a:rPr lang="en-US" dirty="0"/>
              <a:t>They do this by layering many small, overlapping detectors:</a:t>
            </a:r>
          </a:p>
          <a:p>
            <a:r>
              <a:rPr lang="en-US" dirty="0"/>
              <a:t>early layers find edges and textures,</a:t>
            </a:r>
          </a:p>
          <a:p>
            <a:r>
              <a:rPr lang="en-US" dirty="0"/>
              <a:t>middle layers combine them into shapes and parts,</a:t>
            </a:r>
          </a:p>
          <a:p>
            <a:r>
              <a:rPr lang="en-US" dirty="0"/>
              <a:t>and higher layers recognize whole objects.</a:t>
            </a:r>
          </a:p>
          <a:p>
            <a:endParaRPr lang="en-US" dirty="0"/>
          </a:p>
          <a:p>
            <a:r>
              <a:rPr lang="en-US" dirty="0"/>
              <a:t>This structure isn’t just convenient—it’s </a:t>
            </a:r>
            <a:r>
              <a:rPr lang="en-US" i="1" dirty="0"/>
              <a:t>biologically inspired</a:t>
            </a:r>
            <a:r>
              <a:rPr lang="en-US" dirty="0"/>
              <a:t>.</a:t>
            </a:r>
          </a:p>
          <a:p>
            <a:r>
              <a:rPr lang="en-US" dirty="0"/>
              <a:t>In the visual cortex, neurons in early areas like V1 respond to oriented edges and local contrast,</a:t>
            </a:r>
          </a:p>
          <a:p>
            <a:r>
              <a:rPr lang="en-US" dirty="0"/>
              <a:t>while later areas like IT respond to entire objects,</a:t>
            </a:r>
          </a:p>
          <a:p>
            <a:r>
              <a:rPr lang="en-US" dirty="0"/>
              <a:t>regardless of position, size, or viewpoint.</a:t>
            </a:r>
          </a:p>
          <a:p>
            <a:r>
              <a:rPr lang="en-US" dirty="0"/>
              <a:t>CNNs capture the same principle computationally:</a:t>
            </a:r>
          </a:p>
          <a:p>
            <a:r>
              <a:rPr lang="en-US" dirty="0"/>
              <a:t>by stacking layers of local filters and pooling operations,</a:t>
            </a:r>
          </a:p>
          <a:p>
            <a:r>
              <a:rPr lang="en-US" dirty="0"/>
              <a:t>they achieve a form of </a:t>
            </a:r>
            <a:r>
              <a:rPr lang="en-US" b="1" dirty="0"/>
              <a:t>translation invariance</a:t>
            </a:r>
            <a:r>
              <a:rPr lang="en-US" dirty="0"/>
              <a:t>—</a:t>
            </a:r>
          </a:p>
          <a:p>
            <a:r>
              <a:rPr lang="en-US" dirty="0"/>
              <a:t>recognizing the same pattern no matter where it appears in the image.</a:t>
            </a:r>
          </a:p>
          <a:p>
            <a:endParaRPr lang="en-US" dirty="0"/>
          </a:p>
          <a:p>
            <a:r>
              <a:rPr lang="en-US" dirty="0"/>
              <a:t>Today, CNNs underpin many of the systems we interact with daily—</a:t>
            </a:r>
          </a:p>
          <a:p>
            <a:r>
              <a:rPr lang="en-US" dirty="0"/>
              <a:t>from face recognition and medical imaging to self-driving cars.</a:t>
            </a:r>
          </a:p>
          <a:p>
            <a:r>
              <a:rPr lang="en-US" dirty="0"/>
              <a:t>They represent one of the clearest examples of how a </a:t>
            </a:r>
            <a:r>
              <a:rPr lang="en-US" dirty="0" err="1"/>
              <a:t>neurally</a:t>
            </a:r>
            <a:r>
              <a:rPr lang="en-US" dirty="0"/>
              <a:t> inspired algorithm</a:t>
            </a:r>
          </a:p>
          <a:p>
            <a:r>
              <a:rPr lang="en-US" dirty="0"/>
              <a:t>can solve a complex problem that biology mastered long ago.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241AD-9DB0-0965-ED1E-3E00A2C002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8311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4260C-F588-C802-9254-C1807874B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BB91AD-2375-192E-DEEB-FF2A39ACEC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2C72CF-A51E-D2C5-A64C-C3C783A7E7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Psychology has long emphasized that cognition is organized hierarchically.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In the 1960s, </a:t>
            </a:r>
            <a:r>
              <a:rPr lang="en-US" i="1" dirty="0"/>
              <a:t>Collins and Quillian</a:t>
            </a:r>
            <a:r>
              <a:rPr lang="en-US" dirty="0"/>
              <a:t> proposed that human semantic memory is structured like a tree.</a:t>
            </a:r>
          </a:p>
          <a:p>
            <a:r>
              <a:rPr lang="en-US" dirty="0"/>
              <a:t>Concepts are nested within broader categories—“robin” under “bird,” “bird” under “animal.”</a:t>
            </a:r>
          </a:p>
          <a:p>
            <a:r>
              <a:rPr lang="en-US" dirty="0"/>
              <a:t>This allowed properties such as “has feathers” to be stored once, inherited efficiently, and applied across related concepts.</a:t>
            </a:r>
          </a:p>
          <a:p>
            <a:r>
              <a:rPr lang="en-US" dirty="0"/>
              <a:t>It was an early computational theory of generalization.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Irving Biederman’s</a:t>
            </a:r>
            <a:r>
              <a:rPr lang="en-US" dirty="0"/>
              <a:t> </a:t>
            </a:r>
            <a:r>
              <a:rPr lang="en-US" i="1" dirty="0"/>
              <a:t>recognition-by-components</a:t>
            </a:r>
            <a:r>
              <a:rPr lang="en-US" dirty="0"/>
              <a:t> theory offered a similar principle for vision.</a:t>
            </a:r>
          </a:p>
          <a:p>
            <a:r>
              <a:rPr lang="en-US" dirty="0"/>
              <a:t>Objects, he argued, are represented as combinations of simple geometric parts called </a:t>
            </a:r>
            <a:r>
              <a:rPr lang="en-US" i="1" dirty="0"/>
              <a:t>geons</a:t>
            </a:r>
            <a:r>
              <a:rPr lang="en-US" dirty="0"/>
              <a:t>.</a:t>
            </a:r>
          </a:p>
          <a:p>
            <a:r>
              <a:rPr lang="en-US" dirty="0"/>
              <a:t>A coffee cup, for example, can be decomposed into a cylinder and a curved handle.</a:t>
            </a:r>
          </a:p>
          <a:p>
            <a:r>
              <a:rPr lang="en-US" dirty="0"/>
              <a:t>Recognizing an object means identifying its components and how they are arranged.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Around the same time, </a:t>
            </a:r>
            <a:r>
              <a:rPr lang="en-US" i="1" dirty="0"/>
              <a:t>Noam Chomsky</a:t>
            </a:r>
            <a:r>
              <a:rPr lang="en-US" dirty="0"/>
              <a:t> made a parallel argument about language.</a:t>
            </a:r>
          </a:p>
          <a:p>
            <a:r>
              <a:rPr lang="en-US" dirty="0"/>
              <a:t>He proposed that sentences are generated and understood through </a:t>
            </a:r>
            <a:r>
              <a:rPr lang="en-US" i="1" dirty="0"/>
              <a:t>hierarchical syntactic structures</a:t>
            </a:r>
            <a:r>
              <a:rPr lang="en-US" dirty="0"/>
              <a:t>—phrases nested within larger phrases, not just linear word sequences.</a:t>
            </a:r>
          </a:p>
          <a:p>
            <a:r>
              <a:rPr lang="en-US" dirty="0"/>
              <a:t>A sentence like “The dog that chased the cat ran away” cannot be understood by word order alone; it requires a tree-like structure connecting subjects, verbs, and clauses.</a:t>
            </a:r>
          </a:p>
          <a:p>
            <a:r>
              <a:rPr lang="en-US" dirty="0"/>
              <a:t>This hierarchical view of language mirrored the same insight seen in memory and vision: flexible, generative cognition depends on structured, compositional representations.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A477A-B712-51AD-6551-AEEE5F0047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936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B5069-A791-2B23-125F-150F05038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1D2911-6A6F-43E8-161D-0372DC6623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801237-9F0F-9B37-A499-DB5D7A4639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Neural networks learn hierarchies—but they do so </a:t>
            </a:r>
            <a:r>
              <a:rPr lang="en-US" i="1" dirty="0"/>
              <a:t>implicitly</a:t>
            </a:r>
            <a:r>
              <a:rPr lang="en-US" dirty="0"/>
              <a:t>.</a:t>
            </a:r>
          </a:p>
          <a:p>
            <a:r>
              <a:rPr lang="en-US" dirty="0"/>
              <a:t>Unlike a theory such as Chomsky’s grammar or Collins and Quillian’s semantic tree, no layer in a neural network literally </a:t>
            </a:r>
            <a:r>
              <a:rPr lang="en-US" i="1" dirty="0"/>
              <a:t>stores</a:t>
            </a:r>
            <a:r>
              <a:rPr lang="en-US" dirty="0"/>
              <a:t> the hierarchy.</a:t>
            </a:r>
          </a:p>
          <a:p>
            <a:r>
              <a:rPr lang="en-US" dirty="0"/>
              <a:t>It emerges through learning: early layers capture local features, later layers broader regularities, and the overall structure is distributed across many weights.</a:t>
            </a:r>
          </a:p>
          <a:p>
            <a:endParaRPr lang="en-US" dirty="0"/>
          </a:p>
          <a:p>
            <a:r>
              <a:rPr lang="en-US" dirty="0"/>
              <a:t>This implicitness has important strengths.</a:t>
            </a:r>
          </a:p>
          <a:p>
            <a:r>
              <a:rPr lang="en-US" dirty="0"/>
              <a:t>It allows the system to discover regularities automatically, without hand-crafted rules.</a:t>
            </a:r>
          </a:p>
          <a:p>
            <a:r>
              <a:rPr lang="en-US" dirty="0"/>
              <a:t>A convolutional or transformer network can learn hierarchical features directly from data, finding its own abstractions in a way that is flexible and adaptive.</a:t>
            </a:r>
          </a:p>
          <a:p>
            <a:r>
              <a:rPr lang="en-US" dirty="0"/>
              <a:t>This helps explain why such models can handle huge, noisy datasets and still find meaningful patterns.</a:t>
            </a:r>
          </a:p>
          <a:p>
            <a:endParaRPr lang="en-US" dirty="0"/>
          </a:p>
          <a:p>
            <a:r>
              <a:rPr lang="en-US" dirty="0"/>
              <a:t>But the lack of </a:t>
            </a:r>
            <a:r>
              <a:rPr lang="en-US" i="1" dirty="0"/>
              <a:t>explicit</a:t>
            </a:r>
            <a:r>
              <a:rPr lang="en-US" dirty="0"/>
              <a:t> hierarchical representation also brings costs.</a:t>
            </a:r>
          </a:p>
          <a:p>
            <a:r>
              <a:rPr lang="en-US" dirty="0"/>
              <a:t>Because the structure is not symbolically represented, the model often struggles to explain </a:t>
            </a:r>
            <a:r>
              <a:rPr lang="en-US" i="1" dirty="0"/>
              <a:t>how</a:t>
            </a:r>
            <a:r>
              <a:rPr lang="en-US" dirty="0"/>
              <a:t> elements are related.</a:t>
            </a:r>
          </a:p>
          <a:p>
            <a:r>
              <a:rPr lang="en-US" dirty="0"/>
              <a:t>It may capture that two words tend to appear together, but not that one </a:t>
            </a:r>
            <a:r>
              <a:rPr lang="en-US" i="1" dirty="0"/>
              <a:t>governs</a:t>
            </a:r>
            <a:r>
              <a:rPr lang="en-US" dirty="0"/>
              <a:t> the other syntactically.</a:t>
            </a:r>
          </a:p>
          <a:p>
            <a:r>
              <a:rPr lang="en-US" dirty="0"/>
              <a:t>Likewise, it may recognize patterns but fail to reason about relations or causes.</a:t>
            </a:r>
          </a:p>
          <a:p>
            <a:r>
              <a:rPr lang="en-US" dirty="0"/>
              <a:t>Humans, by contrast, represent hierarchy both implicitly—in perception—and explicitly—in concepts and language.</a:t>
            </a:r>
          </a:p>
          <a:p>
            <a:r>
              <a:rPr lang="en-US" dirty="0"/>
              <a:t>This explicitness supports flexible reasoning, analogy, and explanation—capacities that implicit systems only approximate.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42710-F7C7-1C42-A1B1-ECB163C090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544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6E731-0491-31E5-55E6-0A1BA4494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69F833-D083-C443-C872-8DFABD2E1D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1032EA-A141-C1EB-6EB2-D59B1DCE1F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Learning is not just about gaining knowledge—it’s about keeping it.</a:t>
            </a:r>
          </a:p>
          <a:p>
            <a:r>
              <a:rPr lang="en-US" dirty="0"/>
              <a:t>Every adaptive system faces a tradeoff between </a:t>
            </a:r>
            <a:r>
              <a:rPr lang="en-US" i="1" dirty="0"/>
              <a:t>plasticity</a:t>
            </a:r>
            <a:r>
              <a:rPr lang="en-US" dirty="0"/>
              <a:t> and </a:t>
            </a:r>
            <a:r>
              <a:rPr lang="en-US" i="1" dirty="0"/>
              <a:t>stability</a:t>
            </a:r>
            <a:r>
              <a:rPr lang="en-US" dirty="0"/>
              <a:t>:</a:t>
            </a:r>
          </a:p>
          <a:p>
            <a:r>
              <a:rPr lang="en-US" dirty="0"/>
              <a:t>a system that adapts too quickly forgets the past,</a:t>
            </a:r>
          </a:p>
          <a:p>
            <a:r>
              <a:rPr lang="en-US" dirty="0"/>
              <a:t>and one that resists change can’t learn anything new.</a:t>
            </a:r>
          </a:p>
          <a:p>
            <a:endParaRPr lang="en-US" dirty="0"/>
          </a:p>
          <a:p>
            <a:r>
              <a:rPr lang="en-US" dirty="0"/>
              <a:t>This problem became famous in the late 1980s,</a:t>
            </a:r>
          </a:p>
          <a:p>
            <a:r>
              <a:rPr lang="en-US" dirty="0"/>
              <a:t>when Michael McCloskey and Neal Cohen demonstrated </a:t>
            </a:r>
            <a:r>
              <a:rPr lang="en-US" i="1" dirty="0"/>
              <a:t>catastrophic forgetting</a:t>
            </a:r>
            <a:r>
              <a:rPr lang="en-US" dirty="0"/>
              <a:t>.</a:t>
            </a:r>
          </a:p>
          <a:p>
            <a:r>
              <a:rPr lang="en-US" dirty="0"/>
              <a:t>They trained a neural network to perform addition—“2 + 3 = 5”—and then retrained it on subtraction—“5 – 2 = 3.”</a:t>
            </a:r>
          </a:p>
          <a:p>
            <a:r>
              <a:rPr lang="en-US" dirty="0"/>
              <a:t>Afterward, the network could no longer add correctly.</a:t>
            </a:r>
          </a:p>
          <a:p>
            <a:r>
              <a:rPr lang="en-US" dirty="0"/>
              <a:t>Learning the second task had overwritten what it knew about the first.</a:t>
            </a:r>
          </a:p>
          <a:p>
            <a:endParaRPr lang="en-US" dirty="0"/>
          </a:p>
          <a:p>
            <a:r>
              <a:rPr lang="en-US" dirty="0"/>
              <a:t>Brains face this same challenge.</a:t>
            </a:r>
          </a:p>
          <a:p>
            <a:r>
              <a:rPr lang="en-US" dirty="0"/>
              <a:t>They, too, must integrate new experiences without erasing old ones.</a:t>
            </a:r>
          </a:p>
          <a:p>
            <a:r>
              <a:rPr lang="en-US" dirty="0"/>
              <a:t>Yet humans rarely forget so catastrophically.</a:t>
            </a:r>
          </a:p>
          <a:p>
            <a:r>
              <a:rPr lang="en-US" dirty="0"/>
              <a:t>We can learn subtraction without losing addition, or pick up a new word without forgetting earlier ones.</a:t>
            </a:r>
          </a:p>
          <a:p>
            <a:r>
              <a:rPr lang="en-US" dirty="0"/>
              <a:t>This difference points to something fundamental:</a:t>
            </a:r>
          </a:p>
          <a:p>
            <a:r>
              <a:rPr lang="en-US" dirty="0"/>
              <a:t>human memory systems seem to manage the stability–plasticity balance in a way that current artificial systems do not.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62F5B-8C5A-0448-3054-1043B5B5EE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464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7C262-82AC-C95A-5B0D-396E817A5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5A41B8-F803-6587-C2B6-B37E979D8B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AFCAFB-A96D-2167-3B4B-556D504B8A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understand why forgetting happens, we need to look at how neural networks represent what they know.</a:t>
            </a:r>
          </a:p>
          <a:p>
            <a:r>
              <a:rPr lang="en-US" dirty="0"/>
              <a:t>Instead of storing each fact in a separate place—like files in a cabinet—they use </a:t>
            </a:r>
            <a:r>
              <a:rPr lang="en-US" i="1" dirty="0"/>
              <a:t>distributed representations</a:t>
            </a:r>
            <a:r>
              <a:rPr lang="en-US" dirty="0"/>
              <a:t>.</a:t>
            </a:r>
          </a:p>
          <a:p>
            <a:r>
              <a:rPr lang="en-US" dirty="0"/>
              <a:t>Each concept or skill is encoded as a pattern of activation across many units, and each unit participates in many different representations.</a:t>
            </a:r>
          </a:p>
          <a:p>
            <a:endParaRPr lang="en-US" dirty="0"/>
          </a:p>
          <a:p>
            <a:r>
              <a:rPr lang="en-US" dirty="0"/>
              <a:t>This approach is powerful:</a:t>
            </a:r>
          </a:p>
          <a:p>
            <a:r>
              <a:rPr lang="en-US" dirty="0"/>
              <a:t>it allows the system to generalize smoothly, because similar inputs activate overlapping regions of the internal space.</a:t>
            </a:r>
          </a:p>
          <a:p>
            <a:r>
              <a:rPr lang="en-US" dirty="0"/>
              <a:t>But it also means that when the system learns something new,</a:t>
            </a:r>
          </a:p>
          <a:p>
            <a:r>
              <a:rPr lang="en-US" dirty="0"/>
              <a:t>it must adjust the same shared set of connection weights that encode its prior knowledge.</a:t>
            </a:r>
          </a:p>
          <a:p>
            <a:endParaRPr lang="en-US" dirty="0"/>
          </a:p>
          <a:p>
            <a:r>
              <a:rPr lang="en-US" dirty="0"/>
              <a:t>Imagine that each arithmetic problem—like “2 + 3 = 5” or “5 – 2 = 3”—is a point in a high-dimensional space.</a:t>
            </a:r>
          </a:p>
          <a:p>
            <a:r>
              <a:rPr lang="en-US" dirty="0"/>
              <a:t>Learning subtraction changes the geometry of that space,</a:t>
            </a:r>
          </a:p>
          <a:p>
            <a:r>
              <a:rPr lang="en-US" dirty="0"/>
              <a:t>bending and stretching the boundaries that used to define addition.</a:t>
            </a:r>
          </a:p>
          <a:p>
            <a:r>
              <a:rPr lang="en-US" dirty="0"/>
              <a:t>Even tiny shifts in those boundaries can ripple through the system,</a:t>
            </a:r>
          </a:p>
          <a:p>
            <a:r>
              <a:rPr lang="en-US" dirty="0"/>
              <a:t>distorting earlier knowledge in unpredictable ways.</a:t>
            </a:r>
          </a:p>
          <a:p>
            <a:r>
              <a:rPr lang="en-US" dirty="0"/>
              <a:t>The network hasn’t lost the old information—it’s just been moved, subtly and destructively, by the new learning.</a:t>
            </a:r>
          </a:p>
          <a:p>
            <a:endParaRPr lang="en-US" dirty="0"/>
          </a:p>
          <a:p>
            <a:r>
              <a:rPr lang="en-US" dirty="0"/>
              <a:t>If distributed representations make forgetting inevitable,</a:t>
            </a:r>
          </a:p>
          <a:p>
            <a:r>
              <a:rPr lang="en-US" dirty="0"/>
              <a:t>then the challenge is to </a:t>
            </a:r>
            <a:r>
              <a:rPr lang="en-US" i="1" dirty="0"/>
              <a:t>manage</a:t>
            </a:r>
            <a:r>
              <a:rPr lang="en-US" dirty="0"/>
              <a:t> interference rather than eliminate it.</a:t>
            </a:r>
          </a:p>
          <a:p>
            <a:r>
              <a:rPr lang="en-US" dirty="0"/>
              <a:t>Both biological and artificial systems have developed strategies to do just that.</a:t>
            </a:r>
            <a:br>
              <a:rPr lang="en-US" dirty="0"/>
            </a:br>
            <a:endParaRPr lang="en-US" dirty="0"/>
          </a:p>
          <a:p>
            <a:r>
              <a:rPr lang="en-US" dirty="0"/>
              <a:t>One solution is </a:t>
            </a:r>
            <a:r>
              <a:rPr lang="en-US" b="1" dirty="0"/>
              <a:t>replay</a:t>
            </a:r>
            <a:r>
              <a:rPr lang="en-US" dirty="0"/>
              <a:t>.</a:t>
            </a:r>
          </a:p>
          <a:p>
            <a:r>
              <a:rPr lang="en-US" dirty="0"/>
              <a:t>In biological systems, this happens during sleep or rest:</a:t>
            </a:r>
          </a:p>
          <a:p>
            <a:r>
              <a:rPr lang="en-US" dirty="0"/>
              <a:t>the brain reactivates recent experiences, reinforcing older memories while integrating new ones.</a:t>
            </a:r>
          </a:p>
          <a:p>
            <a:r>
              <a:rPr lang="en-US" dirty="0"/>
              <a:t>Machine learning systems borrow this idea by rehearsing old data alongside new training examples—sometimes even generating synthetic “memories” to replay.</a:t>
            </a:r>
          </a:p>
          <a:p>
            <a:endParaRPr lang="en-US" dirty="0"/>
          </a:p>
          <a:p>
            <a:r>
              <a:rPr lang="en-US" dirty="0"/>
              <a:t>Another approach is </a:t>
            </a:r>
            <a:r>
              <a:rPr lang="en-US" b="1" dirty="0"/>
              <a:t>modularity</a:t>
            </a:r>
            <a:r>
              <a:rPr lang="en-US" dirty="0"/>
              <a:t>.</a:t>
            </a:r>
          </a:p>
          <a:p>
            <a:r>
              <a:rPr lang="en-US" dirty="0"/>
              <a:t>Instead of having one shared set of weights for everything,</a:t>
            </a:r>
          </a:p>
          <a:p>
            <a:r>
              <a:rPr lang="en-US" dirty="0"/>
              <a:t>different modules or subnetworks specialize in different tasks or contexts.</a:t>
            </a:r>
          </a:p>
          <a:p>
            <a:r>
              <a:rPr lang="en-US" dirty="0"/>
              <a:t>This reduces overlap and protects prior knowledge.</a:t>
            </a:r>
          </a:p>
          <a:p>
            <a:endParaRPr lang="en-US" dirty="0"/>
          </a:p>
          <a:p>
            <a:r>
              <a:rPr lang="en-US" dirty="0"/>
              <a:t>A third strategy is </a:t>
            </a:r>
            <a:r>
              <a:rPr lang="en-US" b="1" dirty="0"/>
              <a:t>selective updating</a:t>
            </a:r>
            <a:r>
              <a:rPr lang="en-US" dirty="0"/>
              <a:t>—</a:t>
            </a:r>
          </a:p>
          <a:p>
            <a:r>
              <a:rPr lang="en-US" dirty="0"/>
              <a:t>limiting how much important parameters can change.</a:t>
            </a:r>
          </a:p>
          <a:p>
            <a:r>
              <a:rPr lang="en-US" dirty="0"/>
              <a:t>In algorithms like Elastic Weight Consolidation,</a:t>
            </a:r>
          </a:p>
          <a:p>
            <a:r>
              <a:rPr lang="en-US" dirty="0"/>
              <a:t>weights that were critical for earlier tasks are allowed to move only slightly,</a:t>
            </a:r>
          </a:p>
          <a:p>
            <a:r>
              <a:rPr lang="en-US" dirty="0"/>
              <a:t>helping the network stay flexible without wiping out its past.</a:t>
            </a:r>
          </a:p>
          <a:p>
            <a:endParaRPr lang="en-US" dirty="0"/>
          </a:p>
          <a:p>
            <a:r>
              <a:rPr lang="en-US" dirty="0"/>
              <a:t>Together, these methods aim to strike the same balance that brains achieve naturally:</a:t>
            </a:r>
          </a:p>
          <a:p>
            <a:r>
              <a:rPr lang="en-US" dirty="0"/>
              <a:t>to keep learning new things without starting over each time.</a:t>
            </a:r>
          </a:p>
          <a:p>
            <a:r>
              <a:rPr lang="en-US" dirty="0"/>
              <a:t>The art of continual learning is the art of staying adaptive without falling apart.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9171EE-2A94-D181-20C7-26382491CE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0072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FB924-811C-12D1-4A84-F506F1995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B325C9-1A96-1D6B-8A78-8755A5791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A60E2C-6566-87F5-6815-C3446146E6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Despite their limitations, modern neural networks have achieved extraordinary successes.</a:t>
            </a:r>
          </a:p>
          <a:p>
            <a:r>
              <a:rPr lang="en-US" dirty="0"/>
              <a:t>They can learn complex, nonlinear mappings that were once thought to require explicit symbolic rules.</a:t>
            </a:r>
          </a:p>
          <a:p>
            <a:r>
              <a:rPr lang="en-US" dirty="0"/>
              <a:t>By stacking many layers of simple units, these systems can extract structure from raw data—discovering edges, shapes, words, and even abstract semantic relationships.</a:t>
            </a:r>
          </a:p>
          <a:p>
            <a:endParaRPr lang="en-US" dirty="0"/>
          </a:p>
          <a:p>
            <a:r>
              <a:rPr lang="en-US" dirty="0"/>
              <a:t>Their distributed representations allow them to generalize smoothly within the training space,</a:t>
            </a:r>
          </a:p>
          <a:p>
            <a:r>
              <a:rPr lang="en-US" dirty="0"/>
              <a:t>and their hierarchical organization enables powerful feature abstraction.</a:t>
            </a:r>
          </a:p>
          <a:p>
            <a:r>
              <a:rPr lang="en-US" dirty="0"/>
              <a:t>This combination lets them classify images, translate languages, and even generate coherent text with remarkable accuracy.</a:t>
            </a:r>
          </a:p>
          <a:p>
            <a:endParaRPr lang="en-US" dirty="0"/>
          </a:p>
          <a:p>
            <a:r>
              <a:rPr lang="en-US" dirty="0"/>
              <a:t>In a sense, today’s neural networks are proof of concept that many aspects of perception and recognition can emerge from relatively simple learning mechanisms—</a:t>
            </a:r>
          </a:p>
          <a:p>
            <a:r>
              <a:rPr lang="en-US" dirty="0"/>
              <a:t>when scaled up and trained on large datasets, they can match or even surpass human performance on narrow tasks.</a:t>
            </a:r>
          </a:p>
          <a:p>
            <a:r>
              <a:rPr lang="en-US" dirty="0"/>
              <a:t>But as we’ll see next, those successes also reveal what remains missing—</a:t>
            </a:r>
          </a:p>
          <a:p>
            <a:r>
              <a:rPr lang="en-US" dirty="0"/>
              <a:t>because the ways these systems succeed often expose the deeper ways in which they still fall short.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8AFDC-42E4-7A67-0A53-545DB53118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9003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1BF49-3695-2FED-B7E8-8AA98BBBC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D99F32-013F-66AB-2687-072289F5A2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86E226-30A1-FEC7-A769-4EEDF714AC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clearest demonstrations of how neural networks differ from human perception comes from </a:t>
            </a:r>
            <a:r>
              <a:rPr lang="en-US" b="1" dirty="0"/>
              <a:t>adversarial examples</a:t>
            </a:r>
            <a:r>
              <a:rPr lang="en-US" dirty="0"/>
              <a:t>.</a:t>
            </a:r>
          </a:p>
          <a:p>
            <a:r>
              <a:rPr lang="en-US" dirty="0"/>
              <a:t>These are inputs that look almost identical to normal images—</a:t>
            </a:r>
          </a:p>
          <a:p>
            <a:r>
              <a:rPr lang="en-US" dirty="0"/>
              <a:t>a panda with just a few pixels changed—</a:t>
            </a:r>
          </a:p>
          <a:p>
            <a:r>
              <a:rPr lang="en-US" dirty="0"/>
              <a:t>but cause a neural network to classify it as something entirely different,</a:t>
            </a:r>
          </a:p>
          <a:p>
            <a:r>
              <a:rPr lang="en-US" dirty="0"/>
              <a:t>like a gibbon, with high confidence.</a:t>
            </a:r>
          </a:p>
          <a:p>
            <a:endParaRPr lang="en-US" dirty="0"/>
          </a:p>
          <a:p>
            <a:r>
              <a:rPr lang="en-US" dirty="0"/>
              <a:t>The key insight is that these systems rely heavily on the </a:t>
            </a:r>
            <a:r>
              <a:rPr lang="en-US" i="1" dirty="0"/>
              <a:t>statistical texture</a:t>
            </a:r>
            <a:r>
              <a:rPr lang="en-US" dirty="0"/>
              <a:t> of their inputs.</a:t>
            </a:r>
          </a:p>
          <a:p>
            <a:r>
              <a:rPr lang="en-US" dirty="0"/>
              <a:t>They are excellent at picking up subtle correlations in the data,</a:t>
            </a:r>
          </a:p>
          <a:p>
            <a:r>
              <a:rPr lang="en-US" dirty="0"/>
              <a:t>but those correlations may not reflect the true structure of the world.</a:t>
            </a:r>
          </a:p>
          <a:p>
            <a:r>
              <a:rPr lang="en-US" dirty="0"/>
              <a:t>Because of that, small perturbations that shift those surface statistics can completely mislead them.</a:t>
            </a:r>
            <a:br>
              <a:rPr lang="en-US" dirty="0"/>
            </a:br>
            <a:endParaRPr lang="en-US" dirty="0"/>
          </a:p>
          <a:p>
            <a:r>
              <a:rPr lang="en-US" dirty="0"/>
              <a:t>Humans, by contrast, are remarkably robust.</a:t>
            </a:r>
          </a:p>
          <a:p>
            <a:r>
              <a:rPr lang="en-US" dirty="0"/>
              <a:t>We can recognize an object across lighting changes, occlusion, or even when it’s partially distorted.</a:t>
            </a:r>
          </a:p>
          <a:p>
            <a:r>
              <a:rPr lang="en-US" dirty="0"/>
              <a:t>Our perception is guided not just by raw features, but by an internal model of what things </a:t>
            </a:r>
            <a:r>
              <a:rPr lang="en-US" i="1" dirty="0"/>
              <a:t>are</a:t>
            </a:r>
            <a:r>
              <a:rPr lang="en-US" dirty="0"/>
              <a:t>—</a:t>
            </a:r>
          </a:p>
          <a:p>
            <a:r>
              <a:rPr lang="en-US" dirty="0"/>
              <a:t>their shapes, causal structure, and relationships to one another.</a:t>
            </a:r>
          </a:p>
          <a:p>
            <a:r>
              <a:rPr lang="en-US" dirty="0"/>
              <a:t>That difference highlights a central theme of this lecture:</a:t>
            </a:r>
          </a:p>
          <a:p>
            <a:r>
              <a:rPr lang="en-US" dirty="0"/>
              <a:t>neural networks can classify, but they do not necessarily </a:t>
            </a:r>
            <a:r>
              <a:rPr lang="en-US" i="1" dirty="0"/>
              <a:t>understand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2E0805-ADC2-56C5-BDB1-7BF2C20B67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55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6790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36058-B04C-CD33-09A5-2EDA47FAD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027D37-4AEE-3894-4495-C0AC8BD5FE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6DFA82-87F8-5B6B-0D95-545915174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major weakness of modern neural networks is </a:t>
            </a:r>
            <a:r>
              <a:rPr lang="en-US" b="1" dirty="0"/>
              <a:t>out-of-distribution generalization</a:t>
            </a:r>
            <a:r>
              <a:rPr lang="en-US" dirty="0"/>
              <a:t>—</a:t>
            </a:r>
          </a:p>
          <a:p>
            <a:r>
              <a:rPr lang="en-US" dirty="0"/>
              <a:t>their ability to handle data that falls outside the statistical range of what they were trained on.</a:t>
            </a:r>
          </a:p>
          <a:p>
            <a:r>
              <a:rPr lang="en-US" dirty="0"/>
              <a:t>A model that performs flawlessly on familiar images or sentences often fails catastrophically</a:t>
            </a:r>
          </a:p>
          <a:p>
            <a:r>
              <a:rPr lang="en-US" dirty="0"/>
              <a:t>when faced with slightly new conditions—</a:t>
            </a:r>
          </a:p>
          <a:p>
            <a:r>
              <a:rPr lang="en-US" dirty="0"/>
              <a:t>a novel viewpoint, an unfamiliar accent, or a sentence with an uncommon structure.</a:t>
            </a:r>
          </a:p>
          <a:p>
            <a:endParaRPr lang="en-US" dirty="0"/>
          </a:p>
          <a:p>
            <a:r>
              <a:rPr lang="en-US" dirty="0"/>
              <a:t>These systems are superb </a:t>
            </a:r>
            <a:r>
              <a:rPr lang="en-US" i="1" dirty="0"/>
              <a:t>interpolators</a:t>
            </a:r>
            <a:r>
              <a:rPr lang="en-US" dirty="0"/>
              <a:t>.</a:t>
            </a:r>
          </a:p>
          <a:p>
            <a:r>
              <a:rPr lang="en-US" dirty="0"/>
              <a:t>They can fill in gaps within the space of experiences they’ve seen before.</a:t>
            </a:r>
          </a:p>
          <a:p>
            <a:r>
              <a:rPr lang="en-US" dirty="0"/>
              <a:t>But they are poor </a:t>
            </a:r>
            <a:r>
              <a:rPr lang="en-US" i="1" dirty="0"/>
              <a:t>extrapolators</a:t>
            </a:r>
            <a:r>
              <a:rPr lang="en-US" dirty="0"/>
              <a:t>.</a:t>
            </a:r>
          </a:p>
          <a:p>
            <a:r>
              <a:rPr lang="en-US" dirty="0"/>
              <a:t>They struggle to extend what they’ve learned to truly new situations.</a:t>
            </a:r>
          </a:p>
          <a:p>
            <a:endParaRPr lang="en-US" dirty="0"/>
          </a:p>
          <a:p>
            <a:r>
              <a:rPr lang="en-US" dirty="0"/>
              <a:t>As Gary Marcus and others have argued,</a:t>
            </a:r>
          </a:p>
          <a:p>
            <a:r>
              <a:rPr lang="en-US" dirty="0"/>
              <a:t>this limitation reflects a deeper representational issue.</a:t>
            </a:r>
          </a:p>
          <a:p>
            <a:r>
              <a:rPr lang="en-US" dirty="0"/>
              <a:t>Neural networks depend on surface-level correlations,</a:t>
            </a:r>
          </a:p>
          <a:p>
            <a:r>
              <a:rPr lang="en-US" dirty="0"/>
              <a:t>not on structured, compositional rules that could support abstract generalization.</a:t>
            </a:r>
          </a:p>
          <a:p>
            <a:r>
              <a:rPr lang="en-US" dirty="0"/>
              <a:t>Humans, by contrast, can adapt to novelty with ease:</a:t>
            </a:r>
          </a:p>
          <a:p>
            <a:r>
              <a:rPr lang="en-US" dirty="0"/>
              <a:t>we recognize a creature we’ve never seen before as “some kind of bird,”</a:t>
            </a:r>
          </a:p>
          <a:p>
            <a:r>
              <a:rPr lang="en-US" dirty="0"/>
              <a:t>or see the analogy between the solar system and an atom.</a:t>
            </a:r>
          </a:p>
          <a:p>
            <a:r>
              <a:rPr lang="en-US" dirty="0"/>
              <a:t>We do not just fit data—we infer structure,</a:t>
            </a:r>
          </a:p>
          <a:p>
            <a:r>
              <a:rPr lang="en-US" dirty="0"/>
              <a:t>and that gives us a kind of flexibility that current models still lack.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A1484-1667-4BD1-B879-3BDF5D1F70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1053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B4ECA-D7B1-BF5E-4993-7ACCCFFD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400864-D07A-5172-1B3D-6EE61607D8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A372A4-EE16-FE39-FFA2-1C407167C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way to see the limits of current neural networks is to look at </a:t>
            </a:r>
            <a:r>
              <a:rPr lang="en-US" b="1" dirty="0"/>
              <a:t>how they reason about relationships and causes</a:t>
            </a:r>
            <a:r>
              <a:rPr lang="en-US" dirty="0"/>
              <a:t>.</a:t>
            </a:r>
          </a:p>
          <a:p>
            <a:r>
              <a:rPr lang="en-US" dirty="0"/>
              <a:t>Human thinking is deeply relational: we don’t just notice co-occurrence; we represent how things </a:t>
            </a:r>
            <a:r>
              <a:rPr lang="en-US" i="1" dirty="0"/>
              <a:t>relate</a:t>
            </a:r>
            <a:r>
              <a:rPr lang="en-US" dirty="0"/>
              <a:t> to one another.</a:t>
            </a:r>
          </a:p>
          <a:p>
            <a:r>
              <a:rPr lang="en-US" dirty="0"/>
              <a:t>We can recognize that the structure of a solar system parallels that of an atom,</a:t>
            </a:r>
          </a:p>
          <a:p>
            <a:r>
              <a:rPr lang="en-US" dirty="0"/>
              <a:t>or that pushing harder causes something to move faster.</a:t>
            </a:r>
          </a:p>
          <a:p>
            <a:r>
              <a:rPr lang="en-US" dirty="0"/>
              <a:t>This ability to represent </a:t>
            </a:r>
            <a:r>
              <a:rPr lang="en-US" i="1" dirty="0"/>
              <a:t>relations</a:t>
            </a:r>
            <a:r>
              <a:rPr lang="en-US" dirty="0"/>
              <a:t>—not just features—is what allows us to generalize flexibly and reason by analogy.</a:t>
            </a:r>
          </a:p>
          <a:p>
            <a:endParaRPr lang="en-US" dirty="0"/>
          </a:p>
          <a:p>
            <a:r>
              <a:rPr lang="en-US" dirty="0"/>
              <a:t>Neural networks, by contrast, excel at picking up correlations but rarely encode relations explicitly.</a:t>
            </a:r>
          </a:p>
          <a:p>
            <a:r>
              <a:rPr lang="en-US" dirty="0"/>
              <a:t>They learn that two patterns tend to appear together,</a:t>
            </a:r>
          </a:p>
          <a:p>
            <a:r>
              <a:rPr lang="en-US" dirty="0"/>
              <a:t>but not that one </a:t>
            </a:r>
            <a:r>
              <a:rPr lang="en-US" i="1" dirty="0"/>
              <a:t>depends on</a:t>
            </a:r>
            <a:r>
              <a:rPr lang="en-US" dirty="0"/>
              <a:t> or </a:t>
            </a:r>
            <a:r>
              <a:rPr lang="en-US" i="1" dirty="0"/>
              <a:t>causes</a:t>
            </a:r>
            <a:r>
              <a:rPr lang="en-US" dirty="0"/>
              <a:t> the other.</a:t>
            </a:r>
          </a:p>
          <a:p>
            <a:r>
              <a:rPr lang="en-US" dirty="0"/>
              <a:t>As Judea Pearl and others have emphasized,</a:t>
            </a:r>
          </a:p>
          <a:p>
            <a:r>
              <a:rPr lang="en-US" dirty="0"/>
              <a:t>true understanding requires reasoning about interventions—what happens if we change something.</a:t>
            </a:r>
          </a:p>
          <a:p>
            <a:r>
              <a:rPr lang="en-US" dirty="0"/>
              <a:t>Humans, even as children, can do this intuitively:</a:t>
            </a:r>
          </a:p>
          <a:p>
            <a:r>
              <a:rPr lang="en-US" dirty="0"/>
              <a:t>we act, observe, and revise our understanding of the world through feedback and interaction.</a:t>
            </a:r>
          </a:p>
          <a:p>
            <a:endParaRPr lang="en-US" dirty="0"/>
          </a:p>
          <a:p>
            <a:r>
              <a:rPr lang="en-US" dirty="0"/>
              <a:t>The difference may not lie purely in architecture, but in </a:t>
            </a:r>
            <a:r>
              <a:rPr lang="en-US" b="1" dirty="0"/>
              <a:t>experience</a:t>
            </a:r>
            <a:r>
              <a:rPr lang="en-US" dirty="0"/>
              <a:t>.</a:t>
            </a:r>
          </a:p>
          <a:p>
            <a:r>
              <a:rPr lang="en-US" dirty="0"/>
              <a:t>Human learning unfolds in a world of actions and consequences,</a:t>
            </a:r>
          </a:p>
          <a:p>
            <a:r>
              <a:rPr lang="en-US" dirty="0"/>
              <a:t>rich with sensory and social feedback.</a:t>
            </a:r>
          </a:p>
          <a:p>
            <a:r>
              <a:rPr lang="en-US" dirty="0"/>
              <a:t>By contrast, most neural networks are trained passively—on static text or images—</a:t>
            </a:r>
          </a:p>
          <a:p>
            <a:r>
              <a:rPr lang="en-US" dirty="0"/>
              <a:t>without ever acting or perceiving.</a:t>
            </a:r>
          </a:p>
          <a:p>
            <a:r>
              <a:rPr lang="en-US" dirty="0"/>
              <a:t>That difference in embodiment and goal-directed learning</a:t>
            </a:r>
          </a:p>
          <a:p>
            <a:r>
              <a:rPr lang="en-US" dirty="0"/>
              <a:t>may be central to why humans infer relational and causal structure,</a:t>
            </a:r>
          </a:p>
          <a:p>
            <a:r>
              <a:rPr lang="en-US" dirty="0"/>
              <a:t>while current models mostly capture correlation.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1E67D-29B8-2601-2D0A-77EB042E17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4826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C8410-8AEC-CECB-F279-F60B7CB9F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4AE784-91E3-EAAD-A369-2190781E83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C92338-C161-B754-57BA-F2848A0C1B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really understand where artificial systems stand,</a:t>
            </a:r>
          </a:p>
          <a:p>
            <a:r>
              <a:rPr lang="en-US" dirty="0"/>
              <a:t>it helps to compare them not just to humans but to other animals.</a:t>
            </a:r>
          </a:p>
          <a:p>
            <a:r>
              <a:rPr lang="en-US" dirty="0"/>
              <a:t>Even relatively simple creatures—like fish, bees, or mice—</a:t>
            </a:r>
          </a:p>
          <a:p>
            <a:r>
              <a:rPr lang="en-US" dirty="0"/>
              <a:t>display strikingly robust pattern-recognition abilities.</a:t>
            </a:r>
          </a:p>
          <a:p>
            <a:r>
              <a:rPr lang="en-US" dirty="0"/>
              <a:t>They can recognize objects or locations after only a few encounters,</a:t>
            </a:r>
          </a:p>
          <a:p>
            <a:r>
              <a:rPr lang="en-US" dirty="0"/>
              <a:t>adapt to changes in their environments,</a:t>
            </a:r>
          </a:p>
          <a:p>
            <a:r>
              <a:rPr lang="en-US" dirty="0"/>
              <a:t>and integrate information from multiple senses.</a:t>
            </a:r>
          </a:p>
          <a:p>
            <a:r>
              <a:rPr lang="en-US" dirty="0"/>
              <a:t>These capacities evolved long before the human brain,</a:t>
            </a:r>
          </a:p>
          <a:p>
            <a:r>
              <a:rPr lang="en-US" dirty="0"/>
              <a:t>suggesting that flexible pattern recognition is a deeply ancient achievement.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Artificial neural networks, in some ways, have reached this level of sophistication.</a:t>
            </a:r>
          </a:p>
          <a:p>
            <a:r>
              <a:rPr lang="en-US" dirty="0"/>
              <a:t>They can identify objects, voices, and patterns across noisy data with impressive accuracy.</a:t>
            </a:r>
          </a:p>
          <a:p>
            <a:r>
              <a:rPr lang="en-US" dirty="0"/>
              <a:t>In that sense, they give us a working model for how early perceptual intelligence might operate—</a:t>
            </a:r>
          </a:p>
          <a:p>
            <a:r>
              <a:rPr lang="en-US" dirty="0"/>
              <a:t>a form of learning grounded in pattern association and generalization.</a:t>
            </a:r>
          </a:p>
          <a:p>
            <a:endParaRPr lang="en-US" dirty="0"/>
          </a:p>
          <a:p>
            <a:r>
              <a:rPr lang="en-US" dirty="0"/>
              <a:t>But the comparison also exposes important limits.</a:t>
            </a:r>
          </a:p>
          <a:p>
            <a:r>
              <a:rPr lang="en-US" dirty="0"/>
              <a:t>Even simple animals can do things our best networks cannot:</a:t>
            </a:r>
          </a:p>
          <a:p>
            <a:r>
              <a:rPr lang="en-US" dirty="0"/>
              <a:t>they navigate unfamiliar spaces, adapt after injury, and learn from a handful of experiences.</a:t>
            </a:r>
          </a:p>
          <a:p>
            <a:r>
              <a:rPr lang="en-US" dirty="0"/>
              <a:t>Their learning is grounded in active exploration and feedback—</a:t>
            </a:r>
          </a:p>
          <a:p>
            <a:r>
              <a:rPr lang="en-US" dirty="0"/>
              <a:t>something our models still largely lack.</a:t>
            </a:r>
          </a:p>
          <a:p>
            <a:r>
              <a:rPr lang="en-US" dirty="0"/>
              <a:t>So while artificial systems capture parts of early perceptual intelligence,</a:t>
            </a:r>
          </a:p>
          <a:p>
            <a:r>
              <a:rPr lang="en-US" dirty="0"/>
              <a:t>they remain far more brittle and less adaptive than their biological counterparts.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C1458-0FA3-A7A9-FD79-3ECAA16764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8125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F743D-0A33-10D4-E6B0-319075F0C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52D211-71A0-B856-CD9E-431440E754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C66B85-48E8-699E-C179-E4B1A611F7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compare artificial neural networks to biological systems,</a:t>
            </a:r>
          </a:p>
          <a:p>
            <a:r>
              <a:rPr lang="en-US" dirty="0"/>
              <a:t>it’s useful to distinguish between two very different kinds of gaps.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Some gaps may reflect </a:t>
            </a:r>
            <a:r>
              <a:rPr lang="en-US" b="1" dirty="0"/>
              <a:t>missing fundamentals</a:t>
            </a:r>
            <a:r>
              <a:rPr lang="en-US" dirty="0"/>
              <a:t>—</a:t>
            </a:r>
          </a:p>
          <a:p>
            <a:r>
              <a:rPr lang="en-US" dirty="0"/>
              <a:t>things that even simple animals rely on for robust learning.</a:t>
            </a:r>
          </a:p>
          <a:p>
            <a:r>
              <a:rPr lang="en-US" dirty="0"/>
              <a:t>These include embodiment and feedback—</a:t>
            </a:r>
          </a:p>
          <a:p>
            <a:r>
              <a:rPr lang="en-US" dirty="0"/>
              <a:t>learning through direct interaction with the world rather than from static data—</a:t>
            </a:r>
          </a:p>
          <a:p>
            <a:r>
              <a:rPr lang="en-US" dirty="0"/>
              <a:t>and continual updating through exploration and goal-directed action.</a:t>
            </a:r>
          </a:p>
          <a:p>
            <a:r>
              <a:rPr lang="en-US" dirty="0"/>
              <a:t>Another likely missing piece is the </a:t>
            </a:r>
            <a:r>
              <a:rPr lang="en-US" b="1" dirty="0"/>
              <a:t>explicit representation of structure</a:t>
            </a:r>
            <a:r>
              <a:rPr lang="en-US" dirty="0"/>
              <a:t>.</a:t>
            </a:r>
          </a:p>
          <a:p>
            <a:r>
              <a:rPr lang="en-US" dirty="0"/>
              <a:t>Biological systems don’t just associate features; they represent how those features </a:t>
            </a:r>
            <a:r>
              <a:rPr lang="en-US" i="1" dirty="0"/>
              <a:t>relate</a:t>
            </a:r>
            <a:r>
              <a:rPr lang="en-US" dirty="0"/>
              <a:t> to each other.</a:t>
            </a:r>
          </a:p>
          <a:p>
            <a:r>
              <a:rPr lang="en-US" dirty="0"/>
              <a:t>A fish’s brain encodes not only that two shapes co-occur,</a:t>
            </a:r>
          </a:p>
          <a:p>
            <a:r>
              <a:rPr lang="en-US" dirty="0"/>
              <a:t>but also that one moves around the other, or that one event predicts another.</a:t>
            </a:r>
          </a:p>
          <a:p>
            <a:r>
              <a:rPr lang="en-US" dirty="0"/>
              <a:t>This ability to represent structure explicitly, rather than implicitly through correlations,</a:t>
            </a:r>
          </a:p>
          <a:p>
            <a:r>
              <a:rPr lang="en-US" dirty="0"/>
              <a:t>may be one of the fundamental distinctions between biological and artificial recognition systems.</a:t>
            </a:r>
          </a:p>
          <a:p>
            <a:endParaRPr lang="en-US" dirty="0"/>
          </a:p>
          <a:p>
            <a:r>
              <a:rPr lang="en-US" dirty="0"/>
              <a:t>Other gaps, however, probably reflect </a:t>
            </a:r>
            <a:r>
              <a:rPr lang="en-US" b="1" dirty="0"/>
              <a:t>later-evolving capacities</a:t>
            </a:r>
            <a:r>
              <a:rPr lang="en-US" dirty="0"/>
              <a:t>—</a:t>
            </a:r>
          </a:p>
          <a:p>
            <a:r>
              <a:rPr lang="en-US" dirty="0"/>
              <a:t>abilities layered on top of the perceptual core.</a:t>
            </a:r>
          </a:p>
          <a:p>
            <a:r>
              <a:rPr lang="en-US" dirty="0"/>
              <a:t>Causal reasoning, analogical mapping, and abstract thought</a:t>
            </a:r>
          </a:p>
          <a:p>
            <a:r>
              <a:rPr lang="en-US" dirty="0"/>
              <a:t>likely emerged through new neural systems that build on the foundation of pattern recognition,</a:t>
            </a:r>
          </a:p>
          <a:p>
            <a:r>
              <a:rPr lang="en-US" dirty="0"/>
              <a:t>not from altering the foundation itself.</a:t>
            </a:r>
          </a:p>
          <a:p>
            <a:endParaRPr lang="en-US" dirty="0"/>
          </a:p>
          <a:p>
            <a:r>
              <a:rPr lang="en-US" dirty="0"/>
              <a:t>From this evolutionary perspective, artificial neural networks may already capture</a:t>
            </a:r>
          </a:p>
          <a:p>
            <a:r>
              <a:rPr lang="en-US" dirty="0"/>
              <a:t>many of the perceptual and associative abilities that early animals possessed.</a:t>
            </a:r>
          </a:p>
          <a:p>
            <a:r>
              <a:rPr lang="en-US" dirty="0"/>
              <a:t>What remains is to understand how later systems—those supporting</a:t>
            </a:r>
          </a:p>
          <a:p>
            <a:r>
              <a:rPr lang="en-US" dirty="0"/>
              <a:t>structure, reasoning, and flexible generalization—</a:t>
            </a:r>
          </a:p>
          <a:p>
            <a:r>
              <a:rPr lang="en-US" dirty="0"/>
              <a:t>arose from that simpler substrate, both in brains and in machines.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6672A-9F28-FDC1-2A3B-2DAE87AA21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234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BB5CE-B119-798A-13AC-C1E55ABB2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93120F-F6F6-5485-73DB-05E5BD6B08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310E83-2AFC-2EEA-6CAD-ED7B380D89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step back and look at the larger picture,</a:t>
            </a:r>
          </a:p>
          <a:p>
            <a:r>
              <a:rPr lang="en-US" dirty="0"/>
              <a:t>the story of pattern recognition in both biology and AI</a:t>
            </a:r>
          </a:p>
          <a:p>
            <a:r>
              <a:rPr lang="en-US" dirty="0"/>
              <a:t>looks like a case of </a:t>
            </a:r>
            <a:r>
              <a:rPr lang="en-US" i="1" dirty="0"/>
              <a:t>convergent evolution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Early in evolutionary history, animals developed basic perceptual systems—</a:t>
            </a:r>
          </a:p>
          <a:p>
            <a:r>
              <a:rPr lang="en-US" dirty="0"/>
              <a:t>mechanisms for distinguishing food from poison, friend from foe,</a:t>
            </a:r>
          </a:p>
          <a:p>
            <a:r>
              <a:rPr lang="en-US" dirty="0"/>
              <a:t>and recognizing patterns across variation.</a:t>
            </a:r>
          </a:p>
          <a:p>
            <a:r>
              <a:rPr lang="en-US" dirty="0"/>
              <a:t>These systems were adaptive because they could generalize:</a:t>
            </a:r>
          </a:p>
          <a:p>
            <a:r>
              <a:rPr lang="en-US" dirty="0"/>
              <a:t>they captured the stable structure of the world while remaining flexible to change.</a:t>
            </a:r>
          </a:p>
          <a:p>
            <a:r>
              <a:rPr lang="en-US" dirty="0"/>
              <a:t>Even simple vertebrates, like fish, display these capacities.</a:t>
            </a:r>
          </a:p>
          <a:p>
            <a:endParaRPr lang="en-US" dirty="0"/>
          </a:p>
          <a:p>
            <a:r>
              <a:rPr lang="en-US" dirty="0"/>
              <a:t>Over time, evolution built more elaborate systems on top of this foundation.</a:t>
            </a:r>
          </a:p>
          <a:p>
            <a:r>
              <a:rPr lang="en-US" dirty="0"/>
              <a:t>In mammals and primates, new layers of neural circuitry allowed</a:t>
            </a:r>
          </a:p>
          <a:p>
            <a:r>
              <a:rPr lang="en-US" dirty="0"/>
              <a:t>for more abstract, relational, and goal-directed cognition—</a:t>
            </a:r>
          </a:p>
          <a:p>
            <a:r>
              <a:rPr lang="en-US" dirty="0"/>
              <a:t>culminating in humans, who can reason, plan, and imagine.</a:t>
            </a:r>
          </a:p>
          <a:p>
            <a:endParaRPr lang="en-US" dirty="0"/>
          </a:p>
          <a:p>
            <a:r>
              <a:rPr lang="en-US" dirty="0"/>
              <a:t>Artificial neural networks seem to follow a similar trajectory.</a:t>
            </a:r>
          </a:p>
          <a:p>
            <a:r>
              <a:rPr lang="en-US" dirty="0"/>
              <a:t>They’ve succeeded in reproducing something like early perceptual intelligence—</a:t>
            </a:r>
          </a:p>
          <a:p>
            <a:r>
              <a:rPr lang="en-US" dirty="0"/>
              <a:t>the ability to find stable patterns in noisy, variable data.</a:t>
            </a:r>
          </a:p>
          <a:p>
            <a:r>
              <a:rPr lang="en-US" dirty="0"/>
              <a:t>But they have not yet reached the levels of relational or causal understanding</a:t>
            </a:r>
          </a:p>
          <a:p>
            <a:r>
              <a:rPr lang="en-US" dirty="0"/>
              <a:t>that characterize later-evolving forms of intelligence.</a:t>
            </a:r>
          </a:p>
          <a:p>
            <a:endParaRPr lang="en-US" dirty="0"/>
          </a:p>
          <a:p>
            <a:r>
              <a:rPr lang="en-US" dirty="0"/>
              <a:t>This parallel suggests that current AI does not represent failure,</a:t>
            </a:r>
          </a:p>
          <a:p>
            <a:r>
              <a:rPr lang="en-US" dirty="0"/>
              <a:t>but rather a milestone along a deeper continuum—</a:t>
            </a:r>
          </a:p>
          <a:p>
            <a:r>
              <a:rPr lang="en-US" dirty="0"/>
              <a:t>one that recapitulates the same layering of capacities that occurred in biological evolution.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13909-12A0-E620-C67D-F62868523C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6193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96746-ADCA-1845-41D6-714B9E97C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299C70-38E1-ACBF-0C9D-76B9044935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B8E988-0428-55B4-24CF-0E4404365C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Today, we explored how computational systems—</a:t>
            </a:r>
          </a:p>
          <a:p>
            <a:r>
              <a:rPr lang="en-US" dirty="0"/>
              <a:t>from the earliest connectionist models to modern deep networks—</a:t>
            </a:r>
          </a:p>
          <a:p>
            <a:r>
              <a:rPr lang="en-US" dirty="0"/>
              <a:t>address the core challenges of pattern recognition.</a:t>
            </a:r>
          </a:p>
          <a:p>
            <a:r>
              <a:rPr lang="en-US" dirty="0"/>
              <a:t>We saw how hidden layers, distributed representations, and hierarchical organization</a:t>
            </a:r>
          </a:p>
          <a:p>
            <a:r>
              <a:rPr lang="en-US" dirty="0"/>
              <a:t>allow networks to learn nonlinear mappings, build invariance, and generalize across variation.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But we also saw where these systems fall short—</a:t>
            </a:r>
          </a:p>
          <a:p>
            <a:r>
              <a:rPr lang="en-US" dirty="0"/>
              <a:t>how they remain fragile, narrowly tuned, and limited in their capacity</a:t>
            </a:r>
          </a:p>
          <a:p>
            <a:r>
              <a:rPr lang="en-US" dirty="0"/>
              <a:t>for relational and causal understanding.</a:t>
            </a:r>
          </a:p>
          <a:p>
            <a:r>
              <a:rPr lang="en-US" dirty="0"/>
              <a:t>These weaknesses remind us that pattern recognition, while powerful,</a:t>
            </a:r>
          </a:p>
          <a:p>
            <a:r>
              <a:rPr lang="en-US" dirty="0"/>
              <a:t>is only the foundation of intelligence.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In the next lecture, we’ll move from computation to </a:t>
            </a:r>
            <a:r>
              <a:rPr lang="en-US" i="1" dirty="0"/>
              <a:t>implementation</a:t>
            </a:r>
            <a:r>
              <a:rPr lang="en-US" dirty="0"/>
              <a:t>:</a:t>
            </a:r>
          </a:p>
          <a:p>
            <a:r>
              <a:rPr lang="en-US" dirty="0"/>
              <a:t>how the brain’s architecture realizes these same principles.</a:t>
            </a:r>
          </a:p>
          <a:p>
            <a:r>
              <a:rPr lang="en-US" dirty="0"/>
              <a:t>We’ll look at how neural circuits perform feature extraction,</a:t>
            </a:r>
          </a:p>
          <a:p>
            <a:r>
              <a:rPr lang="en-US" dirty="0"/>
              <a:t>how they balance stability with plasticity,</a:t>
            </a:r>
          </a:p>
          <a:p>
            <a:r>
              <a:rPr lang="en-US" dirty="0"/>
              <a:t>and how these mechanisms, refined through evolution,</a:t>
            </a:r>
          </a:p>
          <a:p>
            <a:r>
              <a:rPr lang="en-US" dirty="0"/>
              <a:t>form the biological groundwork for curiosity, exploration, and thought.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1E515-6AF1-749D-2021-9B746953F4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719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time, we focused on the </a:t>
            </a:r>
            <a:r>
              <a:rPr lang="en-US" i="1" dirty="0"/>
              <a:t>problem</a:t>
            </a:r>
            <a:r>
              <a:rPr lang="en-US" dirty="0"/>
              <a:t> of pattern recognition.</a:t>
            </a:r>
          </a:p>
          <a:p>
            <a:r>
              <a:rPr lang="en-US" dirty="0"/>
              <a:t>We looked at the challenges any system faces when trying to extract meaning from noisy, overlapping, and constantly changing sensory data.</a:t>
            </a:r>
          </a:p>
          <a:p>
            <a:endParaRPr lang="en-US" dirty="0"/>
          </a:p>
          <a:p>
            <a:r>
              <a:rPr lang="en-US" dirty="0"/>
              <a:t>Today, we turn to the </a:t>
            </a:r>
            <a:r>
              <a:rPr lang="en-US" i="1" dirty="0"/>
              <a:t>solutions.</a:t>
            </a:r>
            <a:endParaRPr lang="en-US" dirty="0"/>
          </a:p>
          <a:p>
            <a:r>
              <a:rPr lang="en-US" dirty="0"/>
              <a:t>We’ll look at how both biological and artificial systems learn to recognize patterns—and how the same core principles show up in evolution, psychology, and machine learning.</a:t>
            </a:r>
          </a:p>
          <a:p>
            <a:endParaRPr lang="en-US" dirty="0"/>
          </a:p>
          <a:p>
            <a:r>
              <a:rPr lang="en-US" dirty="0"/>
              <a:t>Our goal is to understand not just that these systems work, but </a:t>
            </a:r>
            <a:r>
              <a:rPr lang="en-US" i="1" dirty="0"/>
              <a:t>why</a:t>
            </a:r>
            <a:r>
              <a:rPr lang="en-US" dirty="0"/>
              <a:t> they work:</a:t>
            </a:r>
          </a:p>
          <a:p>
            <a:r>
              <a:rPr lang="en-US" dirty="0"/>
              <a:t>What kinds of representations, learning rules, and organizational principles make perception stable, flexible, and generalizable.</a:t>
            </a:r>
          </a:p>
          <a:p>
            <a:endParaRPr lang="en-US" dirty="0"/>
          </a:p>
          <a:p>
            <a:r>
              <a:rPr lang="en-US" dirty="0"/>
              <a:t>By the end of today, we should be able to see how these computational ideas—nonlinear mapping, hierarchy, distributed representation, and continual learning—fit together into a single story about how pattern recognition evolves and operates.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93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15A2A-9C4E-21B2-545A-B138CDD58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D7222D-A3A2-326E-BFC3-912EF054C2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15BA1B-2C67-168F-9140-983500CB3B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learning systems—whether brains, animals, or algorithms—face the same basic constraints.</a:t>
            </a:r>
          </a:p>
          <a:p>
            <a:r>
              <a:rPr lang="en-US" dirty="0"/>
              <a:t>They must extract regularities from a complex world, and use those regularities to guide behavior.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What’s striking is that evolution, psychology, </a:t>
            </a:r>
          </a:p>
          <a:p>
            <a:r>
              <a:rPr lang="en-US" dirty="0"/>
              <a:t>	and modern AI have all converged on very similar solutions to these challenges.</a:t>
            </a:r>
          </a:p>
          <a:p>
            <a:r>
              <a:rPr lang="en-US" dirty="0"/>
              <a:t>Even though they started from different directions</a:t>
            </a:r>
          </a:p>
          <a:p>
            <a:r>
              <a:rPr lang="en-US" dirty="0"/>
              <a:t>	—biology, experimentation, and computation—they arrived at overlapping principles.</a:t>
            </a:r>
          </a:p>
          <a:p>
            <a:endParaRPr lang="en-US" dirty="0"/>
          </a:p>
          <a:p>
            <a:r>
              <a:rPr lang="en-US" dirty="0"/>
              <a:t>Across these domains, success depends on a few key capacities.</a:t>
            </a:r>
          </a:p>
          <a:p>
            <a:r>
              <a:rPr lang="en-US" dirty="0"/>
              <a:t>The first is </a:t>
            </a:r>
            <a:r>
              <a:rPr lang="en-US" i="1" dirty="0"/>
              <a:t>representation</a:t>
            </a:r>
            <a:r>
              <a:rPr lang="en-US" dirty="0"/>
              <a:t>: finding a way to encode the important features of the environment.</a:t>
            </a:r>
          </a:p>
          <a:p>
            <a:r>
              <a:rPr lang="en-US" dirty="0"/>
              <a:t>The second is </a:t>
            </a:r>
            <a:r>
              <a:rPr lang="en-US" i="1" dirty="0"/>
              <a:t>abstraction</a:t>
            </a:r>
            <a:r>
              <a:rPr lang="en-US" dirty="0"/>
              <a:t>: learning stable structure that holds across variation.</a:t>
            </a:r>
          </a:p>
          <a:p>
            <a:r>
              <a:rPr lang="en-US" dirty="0"/>
              <a:t>And the third is </a:t>
            </a:r>
            <a:r>
              <a:rPr lang="en-US" i="1" dirty="0"/>
              <a:t>learning over time</a:t>
            </a:r>
            <a:r>
              <a:rPr lang="en-US" dirty="0"/>
              <a:t>: being able to update knowledge without erasing what came before.</a:t>
            </a:r>
          </a:p>
          <a:p>
            <a:endParaRPr lang="en-US" dirty="0"/>
          </a:p>
          <a:p>
            <a:r>
              <a:rPr lang="en-US" dirty="0"/>
              <a:t>Together, these principles form the backbone of every effective pattern recognition system</a:t>
            </a:r>
          </a:p>
          <a:p>
            <a:r>
              <a:rPr lang="en-US" dirty="0"/>
              <a:t>	—whether it’s a human brain recognizing faces, a rat navigating a maze, or a neural network classifying images.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BA0E64-BA79-4520-F718-E302D0C0A0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157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4E7FC-4A8A-AE93-2B02-6ED109B64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AFDBAA-5CEB-73F8-EADF-E4F6C3157D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9E2E91-F17B-D91C-EDEE-95D067AFBA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start with the simplest kind of pattern recognition system: one that can only draw a single straight line in its feature space.</a:t>
            </a:r>
          </a:p>
          <a:p>
            <a:r>
              <a:rPr lang="en-US" dirty="0"/>
              <a:t>Imagine a circuit or a single-layer neural network that has to decide whether a stimulus belongs to category A or B.</a:t>
            </a:r>
          </a:p>
          <a:p>
            <a:endParaRPr lang="en-US" dirty="0"/>
          </a:p>
          <a:p>
            <a:r>
              <a:rPr lang="en-US" dirty="0"/>
              <a:t>If the categories can be separated by a single linear boundary</a:t>
            </a:r>
          </a:p>
          <a:p>
            <a:r>
              <a:rPr lang="en-US" dirty="0"/>
              <a:t>—say, bright versus dark, or odor A versus odor B—then this system can learn the task perfectly well.</a:t>
            </a:r>
          </a:p>
          <a:p>
            <a:r>
              <a:rPr lang="en-US" dirty="0"/>
              <a:t>It adjusts its weights to tilt the decision boundary until the two sets of inputs fall on opposite sides.</a:t>
            </a:r>
          </a:p>
          <a:p>
            <a:endParaRPr lang="en-US" dirty="0"/>
          </a:p>
          <a:p>
            <a:r>
              <a:rPr lang="en-US" dirty="0"/>
              <a:t>But many real-world categories don’t work this way.</a:t>
            </a:r>
          </a:p>
          <a:p>
            <a:r>
              <a:rPr lang="en-US" dirty="0"/>
              <a:t>Think about trying to classify “A or B but not both.”</a:t>
            </a:r>
          </a:p>
          <a:p>
            <a:r>
              <a:rPr lang="en-US" dirty="0"/>
              <a:t>No single straight line can separate that pattern—this is the classic “exclusive OR” or XOR problem.</a:t>
            </a:r>
          </a:p>
          <a:p>
            <a:r>
              <a:rPr lang="en-US" dirty="0"/>
              <a:t>The system simply doesn’t have enough flexibility.</a:t>
            </a:r>
          </a:p>
          <a:p>
            <a:endParaRPr lang="en-US" dirty="0"/>
          </a:p>
          <a:p>
            <a:r>
              <a:rPr lang="en-US" dirty="0"/>
              <a:t>So, linear systems can solve simple discrimination problems, </a:t>
            </a:r>
          </a:p>
          <a:p>
            <a:r>
              <a:rPr lang="en-US" dirty="0"/>
              <a:t>but they break down as soon as the categories are nonlinear, overlapping, or context-dependent.</a:t>
            </a:r>
          </a:p>
          <a:p>
            <a:r>
              <a:rPr lang="en-US" dirty="0"/>
              <a:t>And that’s where we need a new idea: hidden layers.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D618D-9B04-F9A7-3BB7-CA56CC9D0A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29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54182-F651-4C2B-049C-3CF305268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6D3B43-5B49-A45D-49D0-C16A651A7A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4D435F-E8D3-3B75-AE6B-BA258512C3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key insight of both biological and artificial neural networks</a:t>
            </a:r>
          </a:p>
          <a:p>
            <a:r>
              <a:rPr lang="en-US" dirty="0"/>
              <a:t>	is that adding intermediate layers transforms what the system can represent.</a:t>
            </a:r>
          </a:p>
          <a:p>
            <a:r>
              <a:rPr lang="en-US" dirty="0"/>
              <a:t>These </a:t>
            </a:r>
            <a:r>
              <a:rPr lang="en-US" i="1" dirty="0"/>
              <a:t>hidden layers</a:t>
            </a:r>
            <a:r>
              <a:rPr lang="en-US" dirty="0"/>
              <a:t> sit between the raw inputs and the final outputs, </a:t>
            </a:r>
          </a:p>
          <a:p>
            <a:r>
              <a:rPr lang="en-US" dirty="0"/>
              <a:t>	and they don’t just pass signals along—they </a:t>
            </a:r>
            <a:r>
              <a:rPr lang="en-US" i="1" dirty="0"/>
              <a:t>re-represent</a:t>
            </a:r>
            <a:r>
              <a:rPr lang="en-US" dirty="0"/>
              <a:t> the information.</a:t>
            </a:r>
          </a:p>
          <a:p>
            <a:endParaRPr lang="en-US" dirty="0"/>
          </a:p>
          <a:p>
            <a:r>
              <a:rPr lang="en-US" dirty="0"/>
              <a:t>Each hidden unit combines multiple inputs and applies a nonlinear activation function, like the sigmoid.</a:t>
            </a:r>
          </a:p>
          <a:p>
            <a:r>
              <a:rPr lang="en-US" dirty="0"/>
              <a:t>This allows the system to create new internal features that depend on combinations of inputs, rather than individual cues.</a:t>
            </a:r>
          </a:p>
          <a:p>
            <a:endParaRPr lang="en-US" dirty="0"/>
          </a:p>
          <a:p>
            <a:r>
              <a:rPr lang="en-US" dirty="0"/>
              <a:t>By transforming the input space in this way, </a:t>
            </a:r>
          </a:p>
          <a:p>
            <a:r>
              <a:rPr lang="en-US" dirty="0"/>
              <a:t>	the network can turn a problem that was nonlinear and inseparable </a:t>
            </a:r>
          </a:p>
          <a:p>
            <a:r>
              <a:rPr lang="en-US" dirty="0"/>
              <a:t>	into one that </a:t>
            </a:r>
            <a:r>
              <a:rPr lang="en-US" i="1" dirty="0"/>
              <a:t>is</a:t>
            </a:r>
            <a:r>
              <a:rPr lang="en-US" dirty="0"/>
              <a:t> linearly separable in the new space.</a:t>
            </a:r>
          </a:p>
          <a:p>
            <a:r>
              <a:rPr lang="en-US" dirty="0"/>
              <a:t>Essentially, hidden layers bend and stretch the feature space </a:t>
            </a:r>
          </a:p>
          <a:p>
            <a:r>
              <a:rPr lang="en-US" dirty="0"/>
              <a:t>	until the categories fall on opposite sides of a simple decision boundary.</a:t>
            </a:r>
          </a:p>
          <a:p>
            <a:endParaRPr lang="en-US" dirty="0"/>
          </a:p>
          <a:p>
            <a:r>
              <a:rPr lang="en-US" dirty="0"/>
              <a:t>This is a profound shift.</a:t>
            </a:r>
          </a:p>
          <a:p>
            <a:r>
              <a:rPr lang="en-US" dirty="0"/>
              <a:t>It means that the network isn’t just memorizing patterns</a:t>
            </a:r>
          </a:p>
          <a:p>
            <a:r>
              <a:rPr lang="en-US" dirty="0"/>
              <a:t>	—it’s constructing new dimensions of representation that capture the underlying structure of the world.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1CE4D6-8450-C5D1-07C1-206A2A89A2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002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E9C95-4D38-4F42-E9FE-14796C72F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84D7EC-CDB7-052E-D4FB-A5B2CC7E3A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99A548-05C0-496B-5D69-B240DDAB4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way to understand what hidden layers do is through geometry.</a:t>
            </a:r>
          </a:p>
          <a:p>
            <a:r>
              <a:rPr lang="en-US" dirty="0"/>
              <a:t>Every input pattern can be thought of as a point in a high-dimensional space, </a:t>
            </a:r>
          </a:p>
          <a:p>
            <a:r>
              <a:rPr lang="en-US" dirty="0"/>
              <a:t>	where each dimension corresponds to a feature.</a:t>
            </a:r>
          </a:p>
          <a:p>
            <a:br>
              <a:rPr lang="en-US" dirty="0"/>
            </a:br>
            <a:r>
              <a:rPr lang="en-US" dirty="0"/>
              <a:t>In that original space, categories like “food” and “poison” might be hopelessly tangled</a:t>
            </a:r>
          </a:p>
          <a:p>
            <a:r>
              <a:rPr lang="en-US" dirty="0"/>
              <a:t>	—no single plane can separate them cleanly.</a:t>
            </a:r>
          </a:p>
          <a:p>
            <a:r>
              <a:rPr lang="en-US" dirty="0"/>
              <a:t>The hidden layer acts like a geometric transformation, </a:t>
            </a:r>
          </a:p>
          <a:p>
            <a:r>
              <a:rPr lang="en-US" dirty="0"/>
              <a:t>	warping this space so that those tangled clusters become linearly separable.</a:t>
            </a:r>
          </a:p>
          <a:p>
            <a:endParaRPr lang="en-US" dirty="0"/>
          </a:p>
          <a:p>
            <a:r>
              <a:rPr lang="en-US" dirty="0"/>
              <a:t>In other words, the hidden layer learns a new coordinate system</a:t>
            </a:r>
          </a:p>
          <a:p>
            <a:r>
              <a:rPr lang="en-US" dirty="0"/>
              <a:t>	—one where the same complex categories can now be divided by a simple line.</a:t>
            </a:r>
          </a:p>
          <a:p>
            <a:r>
              <a:rPr lang="en-US" dirty="0"/>
              <a:t>It doesn’t </a:t>
            </a:r>
            <a:r>
              <a:rPr lang="en-US" i="1" dirty="0"/>
              <a:t>memorize</a:t>
            </a:r>
            <a:r>
              <a:rPr lang="en-US" dirty="0"/>
              <a:t> examples; it reshapes the underlying geometry so that generalization becomes possible.</a:t>
            </a:r>
          </a:p>
          <a:p>
            <a:endParaRPr lang="en-US" dirty="0"/>
          </a:p>
          <a:p>
            <a:r>
              <a:rPr lang="en-US" dirty="0"/>
              <a:t>This way of thinking connects to how sensory systems in the brain process input</a:t>
            </a:r>
          </a:p>
          <a:p>
            <a:r>
              <a:rPr lang="en-US" dirty="0"/>
              <a:t>	—gradually transforming raw sensory data into more abstract, separable representations of the world.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58B0D-B412-C47A-01D3-6870D13220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434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E279E-ACDC-0AA8-F240-30AA2033F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F7A75B-1FA7-2C2D-4972-5218339946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227E42-7F84-3E24-231E-47218B75A7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third way to understand hidden layers is through their decision boundaries.</a:t>
            </a:r>
          </a:p>
          <a:p>
            <a:r>
              <a:rPr lang="en-US" dirty="0"/>
              <a:t>Each neuron, whether biological or artificial, effectively draws a single line</a:t>
            </a:r>
          </a:p>
          <a:p>
            <a:r>
              <a:rPr lang="en-US" dirty="0"/>
              <a:t>	—or in higher dimensions, a plane—that divides its input space into two regions.</a:t>
            </a:r>
          </a:p>
          <a:p>
            <a:endParaRPr lang="en-US" dirty="0"/>
          </a:p>
          <a:p>
            <a:r>
              <a:rPr lang="en-US" dirty="0"/>
              <a:t>When you add a hidden layer, you add multiple such boundaries.</a:t>
            </a:r>
          </a:p>
          <a:p>
            <a:r>
              <a:rPr lang="en-US" dirty="0"/>
              <a:t>Each hidden unit defines its own slice of the space, and the output neuron then combines these slices</a:t>
            </a:r>
          </a:p>
          <a:p>
            <a:r>
              <a:rPr lang="en-US" dirty="0"/>
              <a:t>	—sometimes adding them together, sometimes subtracting—to form a much more complex shape.</a:t>
            </a:r>
          </a:p>
          <a:p>
            <a:endParaRPr lang="en-US" dirty="0"/>
          </a:p>
          <a:p>
            <a:r>
              <a:rPr lang="en-US" dirty="0"/>
              <a:t>By piecing together many simple linear boundaries, the network can approximate any curved or disjoint decision region.</a:t>
            </a:r>
          </a:p>
          <a:p>
            <a:r>
              <a:rPr lang="en-US" dirty="0"/>
              <a:t>This is how a multilayer network can recognize nonlinear categories, such as “A or B but not both,” </a:t>
            </a:r>
          </a:p>
          <a:p>
            <a:r>
              <a:rPr lang="en-US" dirty="0"/>
              <a:t>	or distinguish between overlapping clusters that a single line could never separate.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It’s a geometric way of seeing what hierarchical composition means in practice: </a:t>
            </a:r>
          </a:p>
          <a:p>
            <a:r>
              <a:rPr lang="en-US" dirty="0"/>
              <a:t>	combining many simple discriminations to carve out a complex, structured space of categories.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90F03-D09C-C951-DBD8-B2A8CD0525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860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569A3-A9B7-F942-CF55-3A26A0157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3C6703-E404-9821-0FE1-D4082C6650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6CE4D7-F2C8-362F-DCB9-CF440EF56E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way to think about hidden layers is in terms of logic.</a:t>
            </a:r>
          </a:p>
          <a:p>
            <a:r>
              <a:rPr lang="en-US" dirty="0"/>
              <a:t>A single neuron can only compute the simplest logical relations—things like AND, OR, or NOT.</a:t>
            </a:r>
          </a:p>
          <a:p>
            <a:r>
              <a:rPr lang="en-US" dirty="0"/>
              <a:t>Those are linearly separable operations.</a:t>
            </a:r>
          </a:p>
          <a:p>
            <a:endParaRPr lang="en-US" dirty="0"/>
          </a:p>
          <a:p>
            <a:r>
              <a:rPr lang="en-US" dirty="0"/>
              <a:t>But by stacking neurons into layers, a network can </a:t>
            </a:r>
            <a:r>
              <a:rPr lang="en-US" i="1" dirty="0"/>
              <a:t>compose</a:t>
            </a:r>
            <a:r>
              <a:rPr lang="en-US" dirty="0"/>
              <a:t> these simple operations into more complex ones.</a:t>
            </a:r>
          </a:p>
          <a:p>
            <a:r>
              <a:rPr lang="en-US" dirty="0"/>
              <a:t>Each hidden unit implements one small logical clause, </a:t>
            </a:r>
          </a:p>
          <a:p>
            <a:r>
              <a:rPr lang="en-US" dirty="0"/>
              <a:t>	and the output neuron combines those clauses into a higher-order rule.</a:t>
            </a:r>
          </a:p>
          <a:p>
            <a:r>
              <a:rPr lang="en-US" dirty="0"/>
              <a:t>That’s how a multilayer network can solve the XOR problem we talked about earlier</a:t>
            </a:r>
          </a:p>
          <a:p>
            <a:r>
              <a:rPr lang="en-US" dirty="0"/>
              <a:t>	—it builds that exclusive-or relation by composing simpler parts.</a:t>
            </a:r>
          </a:p>
          <a:p>
            <a:endParaRPr lang="en-US" dirty="0"/>
          </a:p>
          <a:p>
            <a:r>
              <a:rPr lang="en-US" dirty="0"/>
              <a:t>This logical interpretation shows how neural networks perform something </a:t>
            </a:r>
          </a:p>
          <a:p>
            <a:r>
              <a:rPr lang="en-US" dirty="0"/>
              <a:t>	that looks very much like symbolic reasoning, but in a distributed, continuous form.</a:t>
            </a:r>
          </a:p>
          <a:p>
            <a:r>
              <a:rPr lang="en-US" dirty="0"/>
              <a:t>It bridges the gap between connectionist learning and rule-like behavior, </a:t>
            </a:r>
          </a:p>
          <a:p>
            <a:r>
              <a:rPr lang="en-US" dirty="0"/>
              <a:t>	suggesting that abstraction and composition can emerge naturally from layered computation.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F45F8-9C94-F0B2-C2EF-BC6696F715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40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34809-F69F-0D48-97F8-9CF76A5308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340" y="1122363"/>
            <a:ext cx="5785769" cy="238760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Title Here:</a:t>
            </a:r>
            <a:b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</a:br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Tell Your</a:t>
            </a:r>
            <a:b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</a:br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Illinois Story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FA99F5-1DAB-644E-87BD-7B2BE337DBB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1340" y="3602038"/>
            <a:ext cx="5785769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E86B4-4E28-5743-B958-4D04BD329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9BA8F-BF67-344F-9BFA-A8262A79BC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37075" y="5718264"/>
            <a:ext cx="3117850" cy="80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320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B210D-E74D-9F46-BBEB-61CE8DBF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7874" y="6095093"/>
            <a:ext cx="2743200" cy="365125"/>
          </a:xfrm>
        </p:spPr>
        <p:txBody>
          <a:bodyPr/>
          <a:lstStyle/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6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C4261-61FB-7142-9417-2F78D37976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23" y="365125"/>
            <a:ext cx="9614263" cy="1325563"/>
          </a:xfrm>
        </p:spPr>
        <p:txBody>
          <a:bodyPr/>
          <a:lstStyle>
            <a:lvl1pPr algn="ctr">
              <a:defRPr b="1" i="0">
                <a:solidFill>
                  <a:srgbClr val="E84A27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Hello.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12F32-5110-BE43-86BA-CB778EC42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690688"/>
            <a:ext cx="9614263" cy="3625895"/>
          </a:xfrm>
        </p:spPr>
        <p:txBody>
          <a:bodyPr/>
          <a:lstStyle>
            <a:lvl1pPr>
              <a:defRPr>
                <a:solidFill>
                  <a:srgbClr val="13294B"/>
                </a:solidFill>
              </a:defRPr>
            </a:lvl1pPr>
            <a:lvl2pPr>
              <a:defRPr>
                <a:solidFill>
                  <a:srgbClr val="13294B"/>
                </a:solidFill>
              </a:defRPr>
            </a:lvl2pPr>
            <a:lvl3pPr>
              <a:defRPr>
                <a:solidFill>
                  <a:srgbClr val="13294B"/>
                </a:solidFill>
              </a:defRPr>
            </a:lvl3pPr>
            <a:lvl4pPr>
              <a:defRPr>
                <a:solidFill>
                  <a:srgbClr val="13294B"/>
                </a:solidFill>
              </a:defRPr>
            </a:lvl4pPr>
            <a:lvl5pPr>
              <a:defRPr>
                <a:solidFill>
                  <a:srgbClr val="13294B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963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26ADA6-32C7-6D47-94AB-D149FA9C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FDBC8-5F1C-654A-9325-61F424413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1FB5C-A5C2-4C44-A9DF-4F6A196EC0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80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E84A27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13294B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13294B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3294B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3294B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3294B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5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3CDB9E-798C-A842-B031-6BFA04385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99571" y="773546"/>
            <a:ext cx="5935859" cy="272025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0000" dirty="0">
                <a:latin typeface="Calibri"/>
                <a:cs typeface="Calibri"/>
              </a:rPr>
              <a:t>BCOG 100</a:t>
            </a:r>
            <a:endParaRPr lang="en-US" sz="1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2F9A5BC-DE40-064D-98AE-B1AA2F27430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017406" y="3472201"/>
            <a:ext cx="8283862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dirty="0">
                <a:latin typeface="Calibri"/>
                <a:cs typeface="Calibri"/>
              </a:rPr>
              <a:t>Pattern Recognition</a:t>
            </a:r>
          </a:p>
          <a:p>
            <a:pPr marL="0" indent="0" algn="ctr">
              <a:buNone/>
            </a:pPr>
            <a:r>
              <a:rPr lang="en-US" dirty="0">
                <a:latin typeface="Calibri"/>
                <a:cs typeface="Calibri"/>
              </a:rPr>
              <a:t>Lecture 2: Pattern Recognition Algorithms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87BCB3F-D51B-11CA-8A5C-B653C02DD655}"/>
              </a:ext>
            </a:extLst>
          </p:cNvPr>
          <p:cNvSpPr/>
          <p:nvPr/>
        </p:nvSpPr>
        <p:spPr>
          <a:xfrm>
            <a:off x="443346" y="1263072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96C562F-8F13-2516-D9AF-45E75A96A3C5}"/>
              </a:ext>
            </a:extLst>
          </p:cNvPr>
          <p:cNvSpPr/>
          <p:nvPr/>
        </p:nvSpPr>
        <p:spPr>
          <a:xfrm>
            <a:off x="1505528" y="3248890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2052EBC-2E12-F996-BB1F-41F23E64F1BE}"/>
              </a:ext>
            </a:extLst>
          </p:cNvPr>
          <p:cNvSpPr/>
          <p:nvPr/>
        </p:nvSpPr>
        <p:spPr>
          <a:xfrm>
            <a:off x="443345" y="3318162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4D7291-4D5A-9593-1D85-950EBFC1FF07}"/>
              </a:ext>
            </a:extLst>
          </p:cNvPr>
          <p:cNvSpPr/>
          <p:nvPr/>
        </p:nvSpPr>
        <p:spPr>
          <a:xfrm>
            <a:off x="443346" y="5246253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E91675-03DF-90EE-942D-06C70F754DEE}"/>
              </a:ext>
            </a:extLst>
          </p:cNvPr>
          <p:cNvCxnSpPr/>
          <p:nvPr/>
        </p:nvCxnSpPr>
        <p:spPr>
          <a:xfrm>
            <a:off x="867642" y="2172278"/>
            <a:ext cx="1052944" cy="111067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D74029-D6FE-2938-F6DF-602FCD9AA658}"/>
              </a:ext>
            </a:extLst>
          </p:cNvPr>
          <p:cNvCxnSpPr>
            <a:cxnSpLocks/>
          </p:cNvCxnSpPr>
          <p:nvPr/>
        </p:nvCxnSpPr>
        <p:spPr>
          <a:xfrm>
            <a:off x="879187" y="2172278"/>
            <a:ext cx="25400" cy="11799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7831A33E-2612-45D1-F1F0-57371C01F8AB}"/>
              </a:ext>
            </a:extLst>
          </p:cNvPr>
          <p:cNvSpPr/>
          <p:nvPr/>
        </p:nvSpPr>
        <p:spPr>
          <a:xfrm>
            <a:off x="1505528" y="5246253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565D7F4-2920-5911-7086-757F822A07E3}"/>
              </a:ext>
            </a:extLst>
          </p:cNvPr>
          <p:cNvSpPr/>
          <p:nvPr/>
        </p:nvSpPr>
        <p:spPr>
          <a:xfrm>
            <a:off x="2694709" y="5246252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E6F4CE-E239-70EB-26D3-C8CB8E270185}"/>
              </a:ext>
            </a:extLst>
          </p:cNvPr>
          <p:cNvCxnSpPr>
            <a:cxnSpLocks/>
          </p:cNvCxnSpPr>
          <p:nvPr/>
        </p:nvCxnSpPr>
        <p:spPr>
          <a:xfrm>
            <a:off x="1941369" y="4169641"/>
            <a:ext cx="1168399" cy="10875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727C65-F6C0-78C9-A469-40AAD8018B82}"/>
              </a:ext>
            </a:extLst>
          </p:cNvPr>
          <p:cNvCxnSpPr>
            <a:cxnSpLocks/>
          </p:cNvCxnSpPr>
          <p:nvPr/>
        </p:nvCxnSpPr>
        <p:spPr>
          <a:xfrm flipH="1">
            <a:off x="1955223" y="4158096"/>
            <a:ext cx="9238" cy="108758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7C2072-1E04-8B83-DAA8-B48C97536A6F}"/>
              </a:ext>
            </a:extLst>
          </p:cNvPr>
          <p:cNvCxnSpPr>
            <a:cxnSpLocks/>
          </p:cNvCxnSpPr>
          <p:nvPr/>
        </p:nvCxnSpPr>
        <p:spPr>
          <a:xfrm>
            <a:off x="890732" y="4227368"/>
            <a:ext cx="13855" cy="101831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583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16FF5-B80C-5C2A-0668-9CAE31A0A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A96FB75B-DBFD-76C6-0391-D5C13F6DCC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Algorithms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D98FF-7A29-867C-489D-1F16790E5720}"/>
              </a:ext>
            </a:extLst>
          </p:cNvPr>
          <p:cNvSpPr txBox="1"/>
          <p:nvPr/>
        </p:nvSpPr>
        <p:spPr>
          <a:xfrm>
            <a:off x="6096000" y="1221187"/>
            <a:ext cx="562993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Connectionism in Cognitive Psychology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PDP models formalized learning as weighted networks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Paralleled psychological theories of perception and memory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Cognitive science anticipated deep learning principles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08DAF0-F9F6-A342-598E-2B1B44AA2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90" y="1005326"/>
            <a:ext cx="5629938" cy="387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20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1FF77-257B-E222-C032-8E580105F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D1642D25-16D1-725A-1650-8EFBAC925C9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Algorithms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434600-F64A-841F-C24D-74957BFEE2B3}"/>
              </a:ext>
            </a:extLst>
          </p:cNvPr>
          <p:cNvSpPr txBox="1"/>
          <p:nvPr/>
        </p:nvSpPr>
        <p:spPr>
          <a:xfrm>
            <a:off x="7959435" y="735162"/>
            <a:ext cx="393469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Localist vs. Distributed Representations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Localist codes are explicit and interpretable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Distributed codes are flexible and generalizable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Brains and networks often combine both</a:t>
            </a:r>
          </a:p>
        </p:txBody>
      </p:sp>
      <p:pic>
        <p:nvPicPr>
          <p:cNvPr id="1026" name="Picture 2" descr="Difference between localist and distributed representations | Download  Scientific Diagram">
            <a:extLst>
              <a:ext uri="{FF2B5EF4-FFF2-40B4-BE49-F238E27FC236}">
                <a16:creationId xmlns:a16="http://schemas.microsoft.com/office/drawing/2014/main" id="{5AC861B1-496C-9F55-A339-10465B9E9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026" y="735162"/>
            <a:ext cx="5523079" cy="5016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872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19D82-0FBB-3404-7F3B-E81B3356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4AD38289-5B00-949D-7CC7-7D77A03639A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Algorithms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234EBA-2878-F793-E69D-0D01163D1232}"/>
              </a:ext>
            </a:extLst>
          </p:cNvPr>
          <p:cNvSpPr txBox="1"/>
          <p:nvPr/>
        </p:nvSpPr>
        <p:spPr>
          <a:xfrm>
            <a:off x="835033" y="3779819"/>
            <a:ext cx="1064721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Hierarchical Representations and Abstraction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Recognizing the same thing in different forms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Layers capture structure from local to global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Composition enables invariance and generalization</a:t>
            </a:r>
          </a:p>
        </p:txBody>
      </p:sp>
      <p:pic>
        <p:nvPicPr>
          <p:cNvPr id="4098" name="Picture 2" descr="Dataset Augmentation for Computer Vision and Why You Might Be Doing It  Wrong - Comet">
            <a:extLst>
              <a:ext uri="{FF2B5EF4-FFF2-40B4-BE49-F238E27FC236}">
                <a16:creationId xmlns:a16="http://schemas.microsoft.com/office/drawing/2014/main" id="{7AC7B201-714B-2A0A-2C39-5DF823D85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425" y="735162"/>
            <a:ext cx="7645400" cy="311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184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1CA12-BB59-DDAC-6BBD-90259AE16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03E566AF-F6C1-3179-9F3E-CD1E7DEA8D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Algorithms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EFC377-E250-C03E-4022-F3EF2A34920B}"/>
              </a:ext>
            </a:extLst>
          </p:cNvPr>
          <p:cNvSpPr txBox="1"/>
          <p:nvPr/>
        </p:nvSpPr>
        <p:spPr>
          <a:xfrm>
            <a:off x="8444779" y="705176"/>
            <a:ext cx="374722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Convolutional Neural Networks (CNNs)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Networks that learn visual hierarchies automatically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Detect local features, build global representations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Inspired by—and similar to—the visual cortex</a:t>
            </a:r>
          </a:p>
        </p:txBody>
      </p:sp>
      <p:pic>
        <p:nvPicPr>
          <p:cNvPr id="3" name="Google Shape;141;p25">
            <a:extLst>
              <a:ext uri="{FF2B5EF4-FFF2-40B4-BE49-F238E27FC236}">
                <a16:creationId xmlns:a16="http://schemas.microsoft.com/office/drawing/2014/main" id="{EFA67BF6-549F-C9CE-7C45-95703D598C2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528" y="1318487"/>
            <a:ext cx="7973723" cy="4221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4863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BDBC7-8ADF-72E5-07F8-61249DDD3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3C06D2D2-A358-1C68-4648-CFCF3F9DB7F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Algorithms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772029-48FF-E441-7A2E-3A121E6B2B85}"/>
              </a:ext>
            </a:extLst>
          </p:cNvPr>
          <p:cNvSpPr txBox="1"/>
          <p:nvPr/>
        </p:nvSpPr>
        <p:spPr>
          <a:xfrm>
            <a:off x="3498273" y="3842165"/>
            <a:ext cx="869372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Hierarchies in Psychology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Collins and Quillian’s semantic hierarchies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Biederman’s recognition-by-components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Chomsky’s hierarchical syntax in language</a:t>
            </a:r>
          </a:p>
        </p:txBody>
      </p:sp>
      <p:pic>
        <p:nvPicPr>
          <p:cNvPr id="2050" name="Picture 2" descr="Hierarchical semantic network as might exist in Collins &amp; Quillian... |  Download Scientific Diagram">
            <a:extLst>
              <a:ext uri="{FF2B5EF4-FFF2-40B4-BE49-F238E27FC236}">
                <a16:creationId xmlns:a16="http://schemas.microsoft.com/office/drawing/2014/main" id="{121FB19A-19C8-FCE1-387B-E17C4DBEE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49" y="735161"/>
            <a:ext cx="9147099" cy="283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672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391FB-F9D2-92AC-06EE-2D05ACE97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F0004D2D-82FE-EBE3-D379-CB106AF0DB1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Algorithms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96A9EE-1869-5AC7-97A8-ADFCFA2C4D40}"/>
              </a:ext>
            </a:extLst>
          </p:cNvPr>
          <p:cNvSpPr txBox="1"/>
          <p:nvPr/>
        </p:nvSpPr>
        <p:spPr>
          <a:xfrm>
            <a:off x="8042564" y="735162"/>
            <a:ext cx="4149436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What Hierarchies Solve—and Don’t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Neural networks learn hierarchies implicitly, not explicitly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Implicit hierarchies support flexible generalization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But lack explicit structure for relations and meaning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1A32A7-4568-C068-2A42-55AE09511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5604"/>
            <a:ext cx="7772400" cy="462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54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E2445-EC9D-2E2E-13BC-548A51B27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7AEBE1A9-C4B1-2550-0F94-855A9019877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Algorithms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F3285C-60B3-3C44-9FCF-DCA9D9447E25}"/>
              </a:ext>
            </a:extLst>
          </p:cNvPr>
          <p:cNvSpPr txBox="1"/>
          <p:nvPr/>
        </p:nvSpPr>
        <p:spPr>
          <a:xfrm>
            <a:off x="7917871" y="891147"/>
            <a:ext cx="39139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Continual Learning: Stability vs. Plasticity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Learning without forgetting is difficult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Catastrophic interference in neural networks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Arithmetic analogy: learning subtraction disrupts addition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61847C5-C9C3-8243-FC7C-16902883A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1" y="1639815"/>
            <a:ext cx="7633855" cy="357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9820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8F34E-C4E7-E0DA-530C-062D3FFF4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751D936E-62E0-C136-EDB3-FAFEFE860F2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Algorithms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102934-B5B6-6006-BAE9-1BF9F7DCB1DA}"/>
              </a:ext>
            </a:extLst>
          </p:cNvPr>
          <p:cNvSpPr txBox="1"/>
          <p:nvPr/>
        </p:nvSpPr>
        <p:spPr>
          <a:xfrm>
            <a:off x="427907" y="4008419"/>
            <a:ext cx="1062643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Why Forgetting Happens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Distributed weights store overlapping knowledge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New learning reshapes existing representations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Brains mitigate this through consolidation and replay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4581E19-C0C4-35F4-60EE-9CCAD22FD38C}"/>
              </a:ext>
            </a:extLst>
          </p:cNvPr>
          <p:cNvCxnSpPr>
            <a:cxnSpLocks/>
          </p:cNvCxnSpPr>
          <p:nvPr/>
        </p:nvCxnSpPr>
        <p:spPr>
          <a:xfrm>
            <a:off x="1379101" y="2975047"/>
            <a:ext cx="2044416" cy="0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7FEA1FC-EBC2-695E-CF67-00B69A7CA919}"/>
              </a:ext>
            </a:extLst>
          </p:cNvPr>
          <p:cNvCxnSpPr>
            <a:cxnSpLocks/>
          </p:cNvCxnSpPr>
          <p:nvPr/>
        </p:nvCxnSpPr>
        <p:spPr>
          <a:xfrm flipV="1">
            <a:off x="1396884" y="1320822"/>
            <a:ext cx="0" cy="1633228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47E0F3C-465D-9DB9-7709-FC1E7B84F197}"/>
              </a:ext>
            </a:extLst>
          </p:cNvPr>
          <p:cNvSpPr txBox="1"/>
          <p:nvPr/>
        </p:nvSpPr>
        <p:spPr>
          <a:xfrm>
            <a:off x="1025481" y="1952770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B8CCFF-D53E-4518-1D3A-E7169714A6EA}"/>
              </a:ext>
            </a:extLst>
          </p:cNvPr>
          <p:cNvSpPr txBox="1"/>
          <p:nvPr/>
        </p:nvSpPr>
        <p:spPr>
          <a:xfrm>
            <a:off x="2127722" y="3019610"/>
            <a:ext cx="42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6E874AD-6DC8-C331-CCD4-B7747F9F1164}"/>
              </a:ext>
            </a:extLst>
          </p:cNvPr>
          <p:cNvSpPr/>
          <p:nvPr/>
        </p:nvSpPr>
        <p:spPr>
          <a:xfrm>
            <a:off x="736824" y="1291834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A09CEDC-C8F6-EF2A-4373-460997581000}"/>
              </a:ext>
            </a:extLst>
          </p:cNvPr>
          <p:cNvSpPr/>
          <p:nvPr/>
        </p:nvSpPr>
        <p:spPr>
          <a:xfrm>
            <a:off x="1287615" y="1127444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751074F-7BA9-C883-BCC9-0DF3FC836608}"/>
              </a:ext>
            </a:extLst>
          </p:cNvPr>
          <p:cNvSpPr/>
          <p:nvPr/>
        </p:nvSpPr>
        <p:spPr>
          <a:xfrm>
            <a:off x="1025481" y="1553026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7562DE3-4888-63C7-64F1-135A767A765D}"/>
              </a:ext>
            </a:extLst>
          </p:cNvPr>
          <p:cNvSpPr/>
          <p:nvPr/>
        </p:nvSpPr>
        <p:spPr>
          <a:xfrm>
            <a:off x="3330557" y="2093312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E78A52-6031-1B9F-8B07-6D0F01694621}"/>
              </a:ext>
            </a:extLst>
          </p:cNvPr>
          <p:cNvSpPr/>
          <p:nvPr/>
        </p:nvSpPr>
        <p:spPr>
          <a:xfrm>
            <a:off x="2371562" y="2124372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B489365-2EF5-0D61-E75D-67C852F8473E}"/>
              </a:ext>
            </a:extLst>
          </p:cNvPr>
          <p:cNvSpPr/>
          <p:nvPr/>
        </p:nvSpPr>
        <p:spPr>
          <a:xfrm>
            <a:off x="944440" y="2497673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BA6524C-38AF-313D-4974-3ECEC9BF42B8}"/>
              </a:ext>
            </a:extLst>
          </p:cNvPr>
          <p:cNvSpPr/>
          <p:nvPr/>
        </p:nvSpPr>
        <p:spPr>
          <a:xfrm>
            <a:off x="2358824" y="2576710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B88515D-307C-81A9-2BAF-BB21AA8CC398}"/>
              </a:ext>
            </a:extLst>
          </p:cNvPr>
          <p:cNvSpPr/>
          <p:nvPr/>
        </p:nvSpPr>
        <p:spPr>
          <a:xfrm>
            <a:off x="2480832" y="1690707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0A1B8FA-093A-F455-9C2D-1143EDC0986A}"/>
              </a:ext>
            </a:extLst>
          </p:cNvPr>
          <p:cNvSpPr/>
          <p:nvPr/>
        </p:nvSpPr>
        <p:spPr>
          <a:xfrm>
            <a:off x="2649023" y="2362015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133C725-970D-4FAB-E9D0-97032DBA2A3E}"/>
              </a:ext>
            </a:extLst>
          </p:cNvPr>
          <p:cNvSpPr/>
          <p:nvPr/>
        </p:nvSpPr>
        <p:spPr>
          <a:xfrm>
            <a:off x="2184860" y="2371503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FB255CB-63B7-3713-EE65-98CDBFF6FB46}"/>
              </a:ext>
            </a:extLst>
          </p:cNvPr>
          <p:cNvCxnSpPr>
            <a:cxnSpLocks/>
          </p:cNvCxnSpPr>
          <p:nvPr/>
        </p:nvCxnSpPr>
        <p:spPr>
          <a:xfrm flipV="1">
            <a:off x="1528751" y="1021554"/>
            <a:ext cx="1051831" cy="2544370"/>
          </a:xfrm>
          <a:prstGeom prst="straightConnector1">
            <a:avLst/>
          </a:prstGeom>
          <a:ln w="635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639F69-517B-9851-1804-3F8CF37A218E}"/>
              </a:ext>
            </a:extLst>
          </p:cNvPr>
          <p:cNvCxnSpPr>
            <a:cxnSpLocks/>
          </p:cNvCxnSpPr>
          <p:nvPr/>
        </p:nvCxnSpPr>
        <p:spPr>
          <a:xfrm flipH="1" flipV="1">
            <a:off x="2630806" y="972144"/>
            <a:ext cx="689015" cy="2304456"/>
          </a:xfrm>
          <a:prstGeom prst="straightConnector1">
            <a:avLst/>
          </a:prstGeom>
          <a:ln w="635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8FD73F7-DAD7-3FEA-D65C-DB830FA7777B}"/>
              </a:ext>
            </a:extLst>
          </p:cNvPr>
          <p:cNvCxnSpPr>
            <a:cxnSpLocks/>
          </p:cNvCxnSpPr>
          <p:nvPr/>
        </p:nvCxnSpPr>
        <p:spPr>
          <a:xfrm>
            <a:off x="7424153" y="2898271"/>
            <a:ext cx="2044416" cy="0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687E790-F48A-6150-A6B0-58BDD010B75E}"/>
              </a:ext>
            </a:extLst>
          </p:cNvPr>
          <p:cNvCxnSpPr>
            <a:cxnSpLocks/>
          </p:cNvCxnSpPr>
          <p:nvPr/>
        </p:nvCxnSpPr>
        <p:spPr>
          <a:xfrm flipV="1">
            <a:off x="7441936" y="1244046"/>
            <a:ext cx="0" cy="1633228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7E3E315-8599-6609-3860-24D36B5B0077}"/>
              </a:ext>
            </a:extLst>
          </p:cNvPr>
          <p:cNvSpPr txBox="1"/>
          <p:nvPr/>
        </p:nvSpPr>
        <p:spPr>
          <a:xfrm>
            <a:off x="7070533" y="1875994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A313735-F0A9-EAC6-C40D-E96F26E1789B}"/>
              </a:ext>
            </a:extLst>
          </p:cNvPr>
          <p:cNvSpPr txBox="1"/>
          <p:nvPr/>
        </p:nvSpPr>
        <p:spPr>
          <a:xfrm>
            <a:off x="8172774" y="2942834"/>
            <a:ext cx="42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x2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0954952-6783-4F0D-3167-2F8D13F1A5CD}"/>
              </a:ext>
            </a:extLst>
          </p:cNvPr>
          <p:cNvSpPr/>
          <p:nvPr/>
        </p:nvSpPr>
        <p:spPr>
          <a:xfrm>
            <a:off x="6781876" y="1215058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86514DF-9DB6-2CD4-F039-1E47BFB4A074}"/>
              </a:ext>
            </a:extLst>
          </p:cNvPr>
          <p:cNvSpPr/>
          <p:nvPr/>
        </p:nvSpPr>
        <p:spPr>
          <a:xfrm>
            <a:off x="7332667" y="1050668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A64EE60-A123-4878-94EA-A82BFAB9AE23}"/>
              </a:ext>
            </a:extLst>
          </p:cNvPr>
          <p:cNvSpPr/>
          <p:nvPr/>
        </p:nvSpPr>
        <p:spPr>
          <a:xfrm>
            <a:off x="7070533" y="1476250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BAC1454-4927-B0CB-B2F6-05B134DF9E0D}"/>
              </a:ext>
            </a:extLst>
          </p:cNvPr>
          <p:cNvSpPr/>
          <p:nvPr/>
        </p:nvSpPr>
        <p:spPr>
          <a:xfrm>
            <a:off x="9375609" y="2016536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3870E40-782E-A866-E5E3-87E9E9F3E555}"/>
              </a:ext>
            </a:extLst>
          </p:cNvPr>
          <p:cNvSpPr/>
          <p:nvPr/>
        </p:nvSpPr>
        <p:spPr>
          <a:xfrm>
            <a:off x="8416614" y="2047596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C74C4F0-F505-14FC-4445-BC26BBBA6589}"/>
              </a:ext>
            </a:extLst>
          </p:cNvPr>
          <p:cNvSpPr/>
          <p:nvPr/>
        </p:nvSpPr>
        <p:spPr>
          <a:xfrm>
            <a:off x="6989492" y="2420897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7E7F439-CA75-23F8-AD35-C342591FC0D3}"/>
              </a:ext>
            </a:extLst>
          </p:cNvPr>
          <p:cNvSpPr/>
          <p:nvPr/>
        </p:nvSpPr>
        <p:spPr>
          <a:xfrm>
            <a:off x="8403876" y="2499934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5F4110-E794-7D9B-63A6-5824F4C5E6D4}"/>
              </a:ext>
            </a:extLst>
          </p:cNvPr>
          <p:cNvSpPr/>
          <p:nvPr/>
        </p:nvSpPr>
        <p:spPr>
          <a:xfrm>
            <a:off x="8525884" y="1613931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F6AD599-7375-B1D0-CC14-3AA94D95A81E}"/>
              </a:ext>
            </a:extLst>
          </p:cNvPr>
          <p:cNvSpPr/>
          <p:nvPr/>
        </p:nvSpPr>
        <p:spPr>
          <a:xfrm>
            <a:off x="8694075" y="2285239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1845A9F-864D-43C6-D1F8-D42BF773641D}"/>
              </a:ext>
            </a:extLst>
          </p:cNvPr>
          <p:cNvSpPr/>
          <p:nvPr/>
        </p:nvSpPr>
        <p:spPr>
          <a:xfrm>
            <a:off x="8229912" y="2294727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68E9849-BEE5-8CB1-FD00-7CC1F4E9E7CA}"/>
              </a:ext>
            </a:extLst>
          </p:cNvPr>
          <p:cNvCxnSpPr>
            <a:cxnSpLocks/>
          </p:cNvCxnSpPr>
          <p:nvPr/>
        </p:nvCxnSpPr>
        <p:spPr>
          <a:xfrm>
            <a:off x="6676557" y="2230476"/>
            <a:ext cx="2892668" cy="435514"/>
          </a:xfrm>
          <a:prstGeom prst="straightConnector1">
            <a:avLst/>
          </a:prstGeom>
          <a:ln w="635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ACDD577-E0AB-996A-2E53-0C7901BE442D}"/>
              </a:ext>
            </a:extLst>
          </p:cNvPr>
          <p:cNvCxnSpPr>
            <a:cxnSpLocks/>
          </p:cNvCxnSpPr>
          <p:nvPr/>
        </p:nvCxnSpPr>
        <p:spPr>
          <a:xfrm flipV="1">
            <a:off x="7500197" y="1004007"/>
            <a:ext cx="1051831" cy="2544370"/>
          </a:xfrm>
          <a:prstGeom prst="straightConnector1">
            <a:avLst/>
          </a:prstGeom>
          <a:ln w="635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E9281091-EC14-9C6D-0B9A-96DE042A904E}"/>
              </a:ext>
            </a:extLst>
          </p:cNvPr>
          <p:cNvSpPr txBox="1"/>
          <p:nvPr/>
        </p:nvSpPr>
        <p:spPr>
          <a:xfrm>
            <a:off x="1691976" y="174590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DC09B0D-2D9E-400B-0353-FBCFDB20C0C3}"/>
              </a:ext>
            </a:extLst>
          </p:cNvPr>
          <p:cNvSpPr txBox="1"/>
          <p:nvPr/>
        </p:nvSpPr>
        <p:spPr>
          <a:xfrm>
            <a:off x="2862687" y="1628138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146FAE7-E328-4300-3319-046EA8E37A18}"/>
              </a:ext>
            </a:extLst>
          </p:cNvPr>
          <p:cNvSpPr txBox="1"/>
          <p:nvPr/>
        </p:nvSpPr>
        <p:spPr>
          <a:xfrm>
            <a:off x="7663286" y="1773611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068C53B-EF14-29E1-8499-A06326A220B3}"/>
              </a:ext>
            </a:extLst>
          </p:cNvPr>
          <p:cNvSpPr txBox="1"/>
          <p:nvPr/>
        </p:nvSpPr>
        <p:spPr>
          <a:xfrm>
            <a:off x="7092033" y="3132490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h2</a:t>
            </a:r>
          </a:p>
        </p:txBody>
      </p:sp>
    </p:spTree>
    <p:extLst>
      <p:ext uri="{BB962C8B-B14F-4D97-AF65-F5344CB8AC3E}">
        <p14:creationId xmlns:p14="http://schemas.microsoft.com/office/powerpoint/2010/main" val="389264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12C33-649D-B85A-6F07-4D71C7DF4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3F2BFC54-1962-2E02-0A67-70A1690774F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Algorithms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4D1F65-EEA3-232B-4FC5-B95B03D84837}"/>
              </a:ext>
            </a:extLst>
          </p:cNvPr>
          <p:cNvSpPr txBox="1"/>
          <p:nvPr/>
        </p:nvSpPr>
        <p:spPr>
          <a:xfrm>
            <a:off x="6241473" y="1597729"/>
            <a:ext cx="5444835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Strengths of Modern Neural Networks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Learn complex nonlinear mappings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Discover hierarchical and distributed 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Perform impressive pattern recognition tasks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D72820-56D1-CA13-78C2-5DA1EA648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90" y="1005326"/>
            <a:ext cx="5629938" cy="387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41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8C3FB-863E-D6EE-D5D8-35A9A36E3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B60C0A46-A16D-6494-D352-3CC441E84C3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Algorithms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9C6C50-28F4-E2B0-36C1-63AA871B18C1}"/>
              </a:ext>
            </a:extLst>
          </p:cNvPr>
          <p:cNvSpPr txBox="1"/>
          <p:nvPr/>
        </p:nvSpPr>
        <p:spPr>
          <a:xfrm>
            <a:off x="1296125" y="4253062"/>
            <a:ext cx="1010689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Adversarial Fragility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Tiny pixel changes cause confident misclassification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Dependence on shallow statistical cues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Humans remain robust to these distortions</a:t>
            </a:r>
          </a:p>
        </p:txBody>
      </p:sp>
      <p:pic>
        <p:nvPicPr>
          <p:cNvPr id="6146" name="Picture 2" descr="Adversarial images and attacks with Keras and TensorFlow - PyImageSearch">
            <a:extLst>
              <a:ext uri="{FF2B5EF4-FFF2-40B4-BE49-F238E27FC236}">
                <a16:creationId xmlns:a16="http://schemas.microsoft.com/office/drawing/2014/main" id="{EF28543F-8EE5-0995-4179-23FC34BA3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25" y="735162"/>
            <a:ext cx="8890000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958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CB9E45-42E1-51E0-9F59-9C62EC4158C4}"/>
              </a:ext>
            </a:extLst>
          </p:cNvPr>
          <p:cNvSpPr txBox="1"/>
          <p:nvPr/>
        </p:nvSpPr>
        <p:spPr>
          <a:xfrm>
            <a:off x="471058" y="1388331"/>
            <a:ext cx="37615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Reading Check 7-2</a:t>
            </a:r>
          </a:p>
          <a:p>
            <a:endParaRPr lang="en-US" sz="3600" dirty="0"/>
          </a:p>
          <a:p>
            <a:r>
              <a:rPr lang="en-US" sz="3600" b="1" dirty="0"/>
              <a:t>Password</a:t>
            </a:r>
            <a:r>
              <a:rPr lang="en-US" sz="3600" dirty="0"/>
              <a:t>: </a:t>
            </a:r>
            <a:r>
              <a:rPr lang="en-US" sz="3600" dirty="0" err="1"/>
              <a:t>ia</a:t>
            </a:r>
            <a:endParaRPr lang="en-US" sz="3600" dirty="0"/>
          </a:p>
          <a:p>
            <a:endParaRPr lang="en-US" sz="3600" b="1" dirty="0"/>
          </a:p>
          <a:p>
            <a:r>
              <a:rPr lang="en-US" sz="3600" b="1" dirty="0"/>
              <a:t>Question</a:t>
            </a:r>
            <a:r>
              <a:rPr lang="en-US" sz="3600" dirty="0"/>
              <a:t>: Explain this figure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24DD63-A9DF-0CC6-5D54-2F4B52EA2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564804"/>
            <a:ext cx="7772400" cy="535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12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B73BA-9CC9-F7A5-AB89-11B6E058A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24221AB1-E1F3-E84C-0A72-BABAC173F75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Algorithms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3B21C-2FC8-68FB-DC66-C67623E7B432}"/>
              </a:ext>
            </a:extLst>
          </p:cNvPr>
          <p:cNvSpPr txBox="1"/>
          <p:nvPr/>
        </p:nvSpPr>
        <p:spPr>
          <a:xfrm>
            <a:off x="519545" y="4133110"/>
            <a:ext cx="1193569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Out-of-Distribution Generalization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Performance collapses outside training conditions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Strong interpolation, weak extrapolation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Contrast with human flexibility across contexts</a:t>
            </a:r>
          </a:p>
        </p:txBody>
      </p:sp>
      <p:pic>
        <p:nvPicPr>
          <p:cNvPr id="7170" name="Picture 2" descr="Out-of-Distribution (OOD) Detection Definition | Encord">
            <a:extLst>
              <a:ext uri="{FF2B5EF4-FFF2-40B4-BE49-F238E27FC236}">
                <a16:creationId xmlns:a16="http://schemas.microsoft.com/office/drawing/2014/main" id="{123222FE-794B-D01F-1EDD-F6A15DB42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445" y="735162"/>
            <a:ext cx="8201890" cy="332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35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55E35-3293-880D-F353-457F3CD41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3B44C662-E2F3-3A0F-3D82-CA0169B2E26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Algorithms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CA19C4-EA30-0B8E-83B5-2B3383B177E0}"/>
              </a:ext>
            </a:extLst>
          </p:cNvPr>
          <p:cNvSpPr txBox="1"/>
          <p:nvPr/>
        </p:nvSpPr>
        <p:spPr>
          <a:xfrm>
            <a:off x="6095999" y="1597729"/>
            <a:ext cx="559030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Relational and Causal Reasoning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Networks capture correlation, not relation or cause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Humans infer structure and intervene on the world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Embodied experience may be key to this gap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8194" name="Picture 2" descr="Solar System Drawing | How to Draw ...">
            <a:extLst>
              <a:ext uri="{FF2B5EF4-FFF2-40B4-BE49-F238E27FC236}">
                <a16:creationId xmlns:a16="http://schemas.microsoft.com/office/drawing/2014/main" id="{372FC650-5CD2-5FB6-E8B6-0B2E854D2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78" y="776726"/>
            <a:ext cx="37973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Atomic Orbitals — Energy Levels &amp; Sublevels - Expii">
            <a:extLst>
              <a:ext uri="{FF2B5EF4-FFF2-40B4-BE49-F238E27FC236}">
                <a16:creationId xmlns:a16="http://schemas.microsoft.com/office/drawing/2014/main" id="{2FF65935-DD22-5380-8F8A-42DDA2154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1" y="3190845"/>
            <a:ext cx="4572000" cy="250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597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E32AE-3F20-91DA-D578-8832DBF3E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E55FDFB8-0609-BE18-7189-388F76DE41B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Algorithms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CD9568-6941-0BDA-E635-827A8E5643FF}"/>
              </a:ext>
            </a:extLst>
          </p:cNvPr>
          <p:cNvSpPr txBox="1"/>
          <p:nvPr/>
        </p:nvSpPr>
        <p:spPr>
          <a:xfrm>
            <a:off x="5424055" y="1597729"/>
            <a:ext cx="626225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Humans and Animals vs. ANNs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Fish, mice, and bees show robust recognition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Networks match some abilities but remain brittle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These gaps reveal both limits and insights</a:t>
            </a:r>
          </a:p>
        </p:txBody>
      </p:sp>
      <p:pic>
        <p:nvPicPr>
          <p:cNvPr id="9218" name="Picture 2" descr="Your Fish Are Happy and Healthy">
            <a:extLst>
              <a:ext uri="{FF2B5EF4-FFF2-40B4-BE49-F238E27FC236}">
                <a16:creationId xmlns:a16="http://schemas.microsoft.com/office/drawing/2014/main" id="{7F375F14-C930-6647-26EA-E45870B62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23" y="1722420"/>
            <a:ext cx="4886506" cy="317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237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475DE-68C2-F1BA-CA6B-962487AC3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FFDA6539-C4B5-ACBC-EC2D-2792D2FB2E4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Algorithms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AE3C27-7319-0772-4EE6-0AFDE4B08BC6}"/>
              </a:ext>
            </a:extLst>
          </p:cNvPr>
          <p:cNvSpPr txBox="1"/>
          <p:nvPr/>
        </p:nvSpPr>
        <p:spPr>
          <a:xfrm>
            <a:off x="5881255" y="1597729"/>
            <a:ext cx="580505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Two Kinds of Missing Pieces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Missing fundamentals: embodiment, recurrence, integration, explicit 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Later-evolving systems: causal, analogical, symbolic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Pattern recognition is only the foundation</a:t>
            </a:r>
          </a:p>
        </p:txBody>
      </p:sp>
      <p:pic>
        <p:nvPicPr>
          <p:cNvPr id="10242" name="Picture 2" descr="How Toys Boost Our Happy Feelings and Mind">
            <a:extLst>
              <a:ext uri="{FF2B5EF4-FFF2-40B4-BE49-F238E27FC236}">
                <a16:creationId xmlns:a16="http://schemas.microsoft.com/office/drawing/2014/main" id="{85C1EBA0-252B-F716-BC2C-FCF04117A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67" y="1597729"/>
            <a:ext cx="5196588" cy="2802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973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9D97D-1ABA-D080-A3FF-0314565C1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55413F45-325D-6AAD-8E04-1F90AB41DBA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Algorithms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FBC19B-3D81-F31C-D171-1BA86A83C771}"/>
              </a:ext>
            </a:extLst>
          </p:cNvPr>
          <p:cNvSpPr txBox="1"/>
          <p:nvPr/>
        </p:nvSpPr>
        <p:spPr>
          <a:xfrm>
            <a:off x="8194964" y="1166842"/>
            <a:ext cx="39970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Lessons from Evolution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Early perceptual intelligence appears in both animals and ANNs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Later systems build on these foundations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Progress mirrors evolutionary layering</a:t>
            </a:r>
          </a:p>
        </p:txBody>
      </p:sp>
      <p:pic>
        <p:nvPicPr>
          <p:cNvPr id="11266" name="Picture 2" descr="Brain evolution">
            <a:extLst>
              <a:ext uri="{FF2B5EF4-FFF2-40B4-BE49-F238E27FC236}">
                <a16:creationId xmlns:a16="http://schemas.microsoft.com/office/drawing/2014/main" id="{A95BD0C3-CA1E-6120-A4D8-34298910B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1358900"/>
            <a:ext cx="7366000" cy="414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8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ADC82-AE57-FE64-E903-E0C098AA2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51341802-23B6-5E2D-259F-0D795AAB6D3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Algorithms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618609-ABDD-B3F2-23C7-B28731F0AA5B}"/>
              </a:ext>
            </a:extLst>
          </p:cNvPr>
          <p:cNvSpPr txBox="1"/>
          <p:nvPr/>
        </p:nvSpPr>
        <p:spPr>
          <a:xfrm>
            <a:off x="5569528" y="995056"/>
            <a:ext cx="626225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Recap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Neural networks solve many (but not all) of the problems a pattern recognition system needs to solve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3200" b="1" dirty="0"/>
              <a:t>Up Next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brains implement feature extraction and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Neural architecture of stability and hierarchy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188E2C-BEB6-98A9-AACF-4C95823A1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17" y="1100470"/>
            <a:ext cx="4471971" cy="465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62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4B2CA281-11FA-A27B-CD7A-9F443FAEA40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Algorithms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A92D8F-BC67-D36F-DFAC-BB3167810E94}"/>
              </a:ext>
            </a:extLst>
          </p:cNvPr>
          <p:cNvSpPr txBox="1"/>
          <p:nvPr/>
        </p:nvSpPr>
        <p:spPr>
          <a:xfrm>
            <a:off x="4981547" y="1336956"/>
            <a:ext cx="697653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Recap &amp; Overview</a:t>
            </a:r>
          </a:p>
          <a:p>
            <a:r>
              <a:rPr lang="en-US" sz="2800" dirty="0"/>
              <a:t>The problems of pattern recognition</a:t>
            </a:r>
          </a:p>
          <a:p>
            <a:endParaRPr lang="en-US" sz="3200" b="1" dirty="0"/>
          </a:p>
          <a:p>
            <a:r>
              <a:rPr lang="en-US" sz="3200" b="1" dirty="0"/>
              <a:t>Today</a:t>
            </a:r>
            <a:r>
              <a:rPr lang="en-US" sz="32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systems overcome these problems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What principles make recognition adaptive and robust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69B6E8-01DF-05CA-E3A3-8017F5D7D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17" y="1100470"/>
            <a:ext cx="4471971" cy="465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01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215BE-63D1-4822-5149-92F51F52B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8C766BAF-1796-01B1-C080-3794EA9A6CD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Algorithms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99085D-F092-DEA2-CFF9-99C7E15BEAD3}"/>
              </a:ext>
            </a:extLst>
          </p:cNvPr>
          <p:cNvSpPr txBox="1"/>
          <p:nvPr/>
        </p:nvSpPr>
        <p:spPr>
          <a:xfrm>
            <a:off x="6096000" y="1628780"/>
            <a:ext cx="523701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From Limits to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Brains, behavior, and AI face similar challenges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Evolution, psychology, and ML found convergent solutions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Representation, abstraction, and learning over time</a:t>
            </a:r>
          </a:p>
        </p:txBody>
      </p:sp>
      <p:pic>
        <p:nvPicPr>
          <p:cNvPr id="3" name="Picture 2" descr="Why Your AI Can't Tell Dogs from Muffins (And Why Banks Should Care)">
            <a:extLst>
              <a:ext uri="{FF2B5EF4-FFF2-40B4-BE49-F238E27FC236}">
                <a16:creationId xmlns:a16="http://schemas.microsoft.com/office/drawing/2014/main" id="{574D46BD-0FE4-3550-9CA7-DC38B97C6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25" y="735162"/>
            <a:ext cx="508000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350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E491F-3ED4-08E6-DB3E-7D8076553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596758B2-F97A-00A6-CCF4-1E1E8E74710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Algorithms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0391A0-04C3-F2B4-B9AC-1C6AC3F45B4C}"/>
              </a:ext>
            </a:extLst>
          </p:cNvPr>
          <p:cNvSpPr txBox="1"/>
          <p:nvPr/>
        </p:nvSpPr>
        <p:spPr>
          <a:xfrm>
            <a:off x="976745" y="4091547"/>
            <a:ext cx="1081347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Linear Boundaries and Their Limits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Single-layer systems draw one boundary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Good for simple categories, not complex ones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Example: The exclusive OR problem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2259FED-25C2-447A-6EA0-79C4CF719830}"/>
              </a:ext>
            </a:extLst>
          </p:cNvPr>
          <p:cNvCxnSpPr>
            <a:cxnSpLocks/>
          </p:cNvCxnSpPr>
          <p:nvPr/>
        </p:nvCxnSpPr>
        <p:spPr>
          <a:xfrm>
            <a:off x="1476308" y="2513308"/>
            <a:ext cx="2044416" cy="0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FC5A6A-A9CE-80CC-5B87-A5E72249EE90}"/>
              </a:ext>
            </a:extLst>
          </p:cNvPr>
          <p:cNvCxnSpPr>
            <a:cxnSpLocks/>
          </p:cNvCxnSpPr>
          <p:nvPr/>
        </p:nvCxnSpPr>
        <p:spPr>
          <a:xfrm flipV="1">
            <a:off x="1494091" y="859083"/>
            <a:ext cx="0" cy="1633228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B49328C-714D-633E-4002-412CC9D637B6}"/>
              </a:ext>
            </a:extLst>
          </p:cNvPr>
          <p:cNvCxnSpPr>
            <a:cxnSpLocks/>
          </p:cNvCxnSpPr>
          <p:nvPr/>
        </p:nvCxnSpPr>
        <p:spPr>
          <a:xfrm flipH="1">
            <a:off x="374542" y="2513308"/>
            <a:ext cx="1101766" cy="846349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D233AD6-64E4-40D0-FE31-0DD63D17A58C}"/>
              </a:ext>
            </a:extLst>
          </p:cNvPr>
          <p:cNvSpPr txBox="1"/>
          <p:nvPr/>
        </p:nvSpPr>
        <p:spPr>
          <a:xfrm>
            <a:off x="1122688" y="149103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F4296B-FA02-E2F6-291E-A1D9B956FC65}"/>
              </a:ext>
            </a:extLst>
          </p:cNvPr>
          <p:cNvSpPr txBox="1"/>
          <p:nvPr/>
        </p:nvSpPr>
        <p:spPr>
          <a:xfrm>
            <a:off x="2425593" y="250898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60A439-79B2-DB07-D41E-5AA2AD5E3A55}"/>
              </a:ext>
            </a:extLst>
          </p:cNvPr>
          <p:cNvSpPr txBox="1"/>
          <p:nvPr/>
        </p:nvSpPr>
        <p:spPr>
          <a:xfrm>
            <a:off x="462100" y="2680037"/>
            <a:ext cx="42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0724B4E-1239-C698-6FF2-20CE6A68197D}"/>
              </a:ext>
            </a:extLst>
          </p:cNvPr>
          <p:cNvSpPr/>
          <p:nvPr/>
        </p:nvSpPr>
        <p:spPr>
          <a:xfrm>
            <a:off x="3079458" y="1433170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39CC22-FB56-44EB-054F-2B7D86D54F3B}"/>
              </a:ext>
            </a:extLst>
          </p:cNvPr>
          <p:cNvSpPr/>
          <p:nvPr/>
        </p:nvSpPr>
        <p:spPr>
          <a:xfrm>
            <a:off x="2733641" y="1871138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84DD8FB-2B64-3F05-DD8B-1C61C8D65927}"/>
              </a:ext>
            </a:extLst>
          </p:cNvPr>
          <p:cNvSpPr/>
          <p:nvPr/>
        </p:nvSpPr>
        <p:spPr>
          <a:xfrm>
            <a:off x="3096153" y="1049613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0C691A7-5936-8A94-3324-524E039ECF61}"/>
              </a:ext>
            </a:extLst>
          </p:cNvPr>
          <p:cNvSpPr/>
          <p:nvPr/>
        </p:nvSpPr>
        <p:spPr>
          <a:xfrm>
            <a:off x="2909005" y="894376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EBA90B1-3003-3FFB-7671-69479B820D8B}"/>
              </a:ext>
            </a:extLst>
          </p:cNvPr>
          <p:cNvSpPr/>
          <p:nvPr/>
        </p:nvSpPr>
        <p:spPr>
          <a:xfrm>
            <a:off x="784828" y="1556540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CB28029-629C-E754-2D00-3690CAF64D22}"/>
              </a:ext>
            </a:extLst>
          </p:cNvPr>
          <p:cNvSpPr/>
          <p:nvPr/>
        </p:nvSpPr>
        <p:spPr>
          <a:xfrm>
            <a:off x="3536047" y="1019133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D3C46A8-3FFB-86A3-CE7E-DCBA25B473F5}"/>
              </a:ext>
            </a:extLst>
          </p:cNvPr>
          <p:cNvSpPr/>
          <p:nvPr/>
        </p:nvSpPr>
        <p:spPr>
          <a:xfrm>
            <a:off x="730530" y="2155624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0C6521E-23E0-47D1-DF66-9C26B358936C}"/>
              </a:ext>
            </a:extLst>
          </p:cNvPr>
          <p:cNvSpPr/>
          <p:nvPr/>
        </p:nvSpPr>
        <p:spPr>
          <a:xfrm>
            <a:off x="1109678" y="1271373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01E6D36-0DFC-6485-E89F-D0F754920706}"/>
              </a:ext>
            </a:extLst>
          </p:cNvPr>
          <p:cNvSpPr/>
          <p:nvPr/>
        </p:nvSpPr>
        <p:spPr>
          <a:xfrm>
            <a:off x="442588" y="1422078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F3DB1C8-1510-8E46-4EFF-4EFB3EFFABAE}"/>
              </a:ext>
            </a:extLst>
          </p:cNvPr>
          <p:cNvSpPr/>
          <p:nvPr/>
        </p:nvSpPr>
        <p:spPr>
          <a:xfrm>
            <a:off x="162231" y="2326101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2A0697-CCFD-DF8B-DCB6-564E6D9AEC8D}"/>
              </a:ext>
            </a:extLst>
          </p:cNvPr>
          <p:cNvCxnSpPr>
            <a:cxnSpLocks/>
          </p:cNvCxnSpPr>
          <p:nvPr/>
        </p:nvCxnSpPr>
        <p:spPr>
          <a:xfrm flipV="1">
            <a:off x="1632251" y="642119"/>
            <a:ext cx="698359" cy="2294363"/>
          </a:xfrm>
          <a:prstGeom prst="straightConnector1">
            <a:avLst/>
          </a:prstGeom>
          <a:ln w="635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A15FBA-119B-DCC3-F127-98F094E3C38B}"/>
              </a:ext>
            </a:extLst>
          </p:cNvPr>
          <p:cNvCxnSpPr>
            <a:cxnSpLocks/>
          </p:cNvCxnSpPr>
          <p:nvPr/>
        </p:nvCxnSpPr>
        <p:spPr>
          <a:xfrm>
            <a:off x="5467532" y="2513308"/>
            <a:ext cx="2044416" cy="0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CE10804-549F-2255-A4D6-149D61C47810}"/>
              </a:ext>
            </a:extLst>
          </p:cNvPr>
          <p:cNvCxnSpPr>
            <a:cxnSpLocks/>
          </p:cNvCxnSpPr>
          <p:nvPr/>
        </p:nvCxnSpPr>
        <p:spPr>
          <a:xfrm flipV="1">
            <a:off x="5485315" y="859083"/>
            <a:ext cx="0" cy="1633228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B6A7643-1CB0-5837-93F6-7B763C0D4ED2}"/>
              </a:ext>
            </a:extLst>
          </p:cNvPr>
          <p:cNvCxnSpPr>
            <a:cxnSpLocks/>
          </p:cNvCxnSpPr>
          <p:nvPr/>
        </p:nvCxnSpPr>
        <p:spPr>
          <a:xfrm flipH="1">
            <a:off x="4365766" y="2513308"/>
            <a:ext cx="1101766" cy="846349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21F8A10-F9B7-19B1-201B-684CFB244570}"/>
              </a:ext>
            </a:extLst>
          </p:cNvPr>
          <p:cNvSpPr txBox="1"/>
          <p:nvPr/>
        </p:nvSpPr>
        <p:spPr>
          <a:xfrm>
            <a:off x="5113912" y="149103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DC3B6F-7C84-6E11-1217-9DCF7DEDE181}"/>
              </a:ext>
            </a:extLst>
          </p:cNvPr>
          <p:cNvSpPr txBox="1"/>
          <p:nvPr/>
        </p:nvSpPr>
        <p:spPr>
          <a:xfrm>
            <a:off x="6416817" y="250898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53AFEF-D965-1F31-C94F-ACA834D6C1C7}"/>
              </a:ext>
            </a:extLst>
          </p:cNvPr>
          <p:cNvSpPr txBox="1"/>
          <p:nvPr/>
        </p:nvSpPr>
        <p:spPr>
          <a:xfrm>
            <a:off x="4453324" y="2680037"/>
            <a:ext cx="42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R3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279CEC5-7525-DCFA-4AF5-A862312B592A}"/>
              </a:ext>
            </a:extLst>
          </p:cNvPr>
          <p:cNvSpPr/>
          <p:nvPr/>
        </p:nvSpPr>
        <p:spPr>
          <a:xfrm>
            <a:off x="7070682" y="1433170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FE1C115-6752-AEF9-0014-67F4A55C6AC3}"/>
              </a:ext>
            </a:extLst>
          </p:cNvPr>
          <p:cNvSpPr/>
          <p:nvPr/>
        </p:nvSpPr>
        <p:spPr>
          <a:xfrm>
            <a:off x="4483804" y="2309431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D02032-4E1F-45B5-3507-B853F921EEF5}"/>
              </a:ext>
            </a:extLst>
          </p:cNvPr>
          <p:cNvSpPr/>
          <p:nvPr/>
        </p:nvSpPr>
        <p:spPr>
          <a:xfrm>
            <a:off x="7087377" y="1049613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DDA720E-49BA-0B4A-6A6F-E8EAF5746419}"/>
              </a:ext>
            </a:extLst>
          </p:cNvPr>
          <p:cNvSpPr/>
          <p:nvPr/>
        </p:nvSpPr>
        <p:spPr>
          <a:xfrm>
            <a:off x="6900229" y="894376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39E254B-442E-1034-AB99-1B889CA8662B}"/>
              </a:ext>
            </a:extLst>
          </p:cNvPr>
          <p:cNvSpPr/>
          <p:nvPr/>
        </p:nvSpPr>
        <p:spPr>
          <a:xfrm>
            <a:off x="4948222" y="1075758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EDFC65A-50BC-3877-1E2B-7E6953AF7A41}"/>
              </a:ext>
            </a:extLst>
          </p:cNvPr>
          <p:cNvSpPr/>
          <p:nvPr/>
        </p:nvSpPr>
        <p:spPr>
          <a:xfrm>
            <a:off x="7527271" y="1019133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29A3AFA-6EFB-B90E-821C-4FAA24C86B12}"/>
              </a:ext>
            </a:extLst>
          </p:cNvPr>
          <p:cNvSpPr/>
          <p:nvPr/>
        </p:nvSpPr>
        <p:spPr>
          <a:xfrm>
            <a:off x="4783187" y="1582276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9A7C98F-622D-B827-8146-F5EA515DD682}"/>
              </a:ext>
            </a:extLst>
          </p:cNvPr>
          <p:cNvSpPr/>
          <p:nvPr/>
        </p:nvSpPr>
        <p:spPr>
          <a:xfrm>
            <a:off x="4604077" y="1329748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0250EBE-FC4E-9058-C36A-9BB3BE86A8C6}"/>
              </a:ext>
            </a:extLst>
          </p:cNvPr>
          <p:cNvSpPr/>
          <p:nvPr/>
        </p:nvSpPr>
        <p:spPr>
          <a:xfrm>
            <a:off x="4557357" y="909966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7DB643A-C416-C30C-369C-AF2B5819E794}"/>
              </a:ext>
            </a:extLst>
          </p:cNvPr>
          <p:cNvSpPr/>
          <p:nvPr/>
        </p:nvSpPr>
        <p:spPr>
          <a:xfrm>
            <a:off x="4200710" y="1490836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A3497EF-EEB0-6057-A302-BE016A73AF49}"/>
              </a:ext>
            </a:extLst>
          </p:cNvPr>
          <p:cNvCxnSpPr>
            <a:cxnSpLocks/>
          </p:cNvCxnSpPr>
          <p:nvPr/>
        </p:nvCxnSpPr>
        <p:spPr>
          <a:xfrm flipV="1">
            <a:off x="5623475" y="642119"/>
            <a:ext cx="698359" cy="2294363"/>
          </a:xfrm>
          <a:prstGeom prst="straightConnector1">
            <a:avLst/>
          </a:prstGeom>
          <a:ln w="635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2A31CE9-E5F9-0065-B155-2C483782A445}"/>
              </a:ext>
            </a:extLst>
          </p:cNvPr>
          <p:cNvCxnSpPr>
            <a:cxnSpLocks/>
          </p:cNvCxnSpPr>
          <p:nvPr/>
        </p:nvCxnSpPr>
        <p:spPr>
          <a:xfrm>
            <a:off x="9487978" y="2340057"/>
            <a:ext cx="2044416" cy="0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224086A-4296-E74D-0142-2BFD3FBCF292}"/>
              </a:ext>
            </a:extLst>
          </p:cNvPr>
          <p:cNvCxnSpPr>
            <a:cxnSpLocks/>
          </p:cNvCxnSpPr>
          <p:nvPr/>
        </p:nvCxnSpPr>
        <p:spPr>
          <a:xfrm flipV="1">
            <a:off x="9505761" y="685832"/>
            <a:ext cx="0" cy="1633228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5B13D4B-E212-AF9F-0F49-970833861679}"/>
              </a:ext>
            </a:extLst>
          </p:cNvPr>
          <p:cNvCxnSpPr>
            <a:cxnSpLocks/>
          </p:cNvCxnSpPr>
          <p:nvPr/>
        </p:nvCxnSpPr>
        <p:spPr>
          <a:xfrm flipH="1">
            <a:off x="8386212" y="2340057"/>
            <a:ext cx="1101766" cy="846349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07C6774-5910-3EC6-A447-EAFF6F2B2C90}"/>
              </a:ext>
            </a:extLst>
          </p:cNvPr>
          <p:cNvSpPr txBox="1"/>
          <p:nvPr/>
        </p:nvSpPr>
        <p:spPr>
          <a:xfrm>
            <a:off x="9134358" y="1317780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AE02D17-8460-E70A-C7EC-79100FAFE84C}"/>
              </a:ext>
            </a:extLst>
          </p:cNvPr>
          <p:cNvSpPr txBox="1"/>
          <p:nvPr/>
        </p:nvSpPr>
        <p:spPr>
          <a:xfrm>
            <a:off x="10437263" y="2335730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34C9845-8A38-0C1E-1B52-B024521C06E2}"/>
              </a:ext>
            </a:extLst>
          </p:cNvPr>
          <p:cNvSpPr txBox="1"/>
          <p:nvPr/>
        </p:nvSpPr>
        <p:spPr>
          <a:xfrm>
            <a:off x="8473770" y="2506786"/>
            <a:ext cx="42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R3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7B95011-BD4B-093F-F178-70F96815EDD2}"/>
              </a:ext>
            </a:extLst>
          </p:cNvPr>
          <p:cNvSpPr/>
          <p:nvPr/>
        </p:nvSpPr>
        <p:spPr>
          <a:xfrm>
            <a:off x="11091128" y="1259919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77B4EC6-C820-73EF-1C38-60858C3A8F14}"/>
              </a:ext>
            </a:extLst>
          </p:cNvPr>
          <p:cNvSpPr/>
          <p:nvPr/>
        </p:nvSpPr>
        <p:spPr>
          <a:xfrm>
            <a:off x="9505761" y="3295778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9E80CBF-2A0C-AD9E-3E56-E9A946A55628}"/>
              </a:ext>
            </a:extLst>
          </p:cNvPr>
          <p:cNvSpPr/>
          <p:nvPr/>
        </p:nvSpPr>
        <p:spPr>
          <a:xfrm>
            <a:off x="10845897" y="1030142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A45FCC7-F45D-0C9D-9060-F582A07A4861}"/>
              </a:ext>
            </a:extLst>
          </p:cNvPr>
          <p:cNvSpPr/>
          <p:nvPr/>
        </p:nvSpPr>
        <p:spPr>
          <a:xfrm>
            <a:off x="8502939" y="829611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AA8599C-3A6A-A277-D847-4414BCF0C9F6}"/>
              </a:ext>
            </a:extLst>
          </p:cNvPr>
          <p:cNvSpPr/>
          <p:nvPr/>
        </p:nvSpPr>
        <p:spPr>
          <a:xfrm>
            <a:off x="9730911" y="2092900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EBE22F4-5650-5686-1B65-626F818A6B75}"/>
              </a:ext>
            </a:extLst>
          </p:cNvPr>
          <p:cNvSpPr/>
          <p:nvPr/>
        </p:nvSpPr>
        <p:spPr>
          <a:xfrm>
            <a:off x="9129981" y="954368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5EB856A-E388-A36A-0DEC-64F659E284E1}"/>
              </a:ext>
            </a:extLst>
          </p:cNvPr>
          <p:cNvSpPr/>
          <p:nvPr/>
        </p:nvSpPr>
        <p:spPr>
          <a:xfrm>
            <a:off x="9967643" y="2338756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7DDE267-259C-1A3B-C1BD-51D18E9372F8}"/>
              </a:ext>
            </a:extLst>
          </p:cNvPr>
          <p:cNvSpPr/>
          <p:nvPr/>
        </p:nvSpPr>
        <p:spPr>
          <a:xfrm>
            <a:off x="10004329" y="1633179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0EE2564-2786-A8C9-30AF-2A485FCCE87B}"/>
              </a:ext>
            </a:extLst>
          </p:cNvPr>
          <p:cNvSpPr/>
          <p:nvPr/>
        </p:nvSpPr>
        <p:spPr>
          <a:xfrm>
            <a:off x="9477345" y="1783943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7500237-C50F-1F61-26A0-85D568B6D3B0}"/>
              </a:ext>
            </a:extLst>
          </p:cNvPr>
          <p:cNvSpPr/>
          <p:nvPr/>
        </p:nvSpPr>
        <p:spPr>
          <a:xfrm>
            <a:off x="9366759" y="2164050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EF7C0EC-0E33-2337-6E2D-BFEB72D0206F}"/>
              </a:ext>
            </a:extLst>
          </p:cNvPr>
          <p:cNvCxnSpPr>
            <a:cxnSpLocks/>
          </p:cNvCxnSpPr>
          <p:nvPr/>
        </p:nvCxnSpPr>
        <p:spPr>
          <a:xfrm flipV="1">
            <a:off x="8584415" y="1075758"/>
            <a:ext cx="1560502" cy="2056099"/>
          </a:xfrm>
          <a:prstGeom prst="straightConnector1">
            <a:avLst/>
          </a:prstGeom>
          <a:ln w="635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4F41E8F4-3D58-51BB-7D1A-9C45D0DDBE29}"/>
              </a:ext>
            </a:extLst>
          </p:cNvPr>
          <p:cNvSpPr/>
          <p:nvPr/>
        </p:nvSpPr>
        <p:spPr>
          <a:xfrm>
            <a:off x="9038541" y="2996592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6F848B3-E40F-0E5C-1FE1-726F347D8E89}"/>
              </a:ext>
            </a:extLst>
          </p:cNvPr>
          <p:cNvSpPr/>
          <p:nvPr/>
        </p:nvSpPr>
        <p:spPr>
          <a:xfrm>
            <a:off x="9282381" y="1106768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7E0A6AA-C670-A920-81CB-D2960A0BB8EE}"/>
              </a:ext>
            </a:extLst>
          </p:cNvPr>
          <p:cNvSpPr/>
          <p:nvPr/>
        </p:nvSpPr>
        <p:spPr>
          <a:xfrm>
            <a:off x="10671262" y="1431707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96F03FF-786A-7404-4789-56DC1F22FF74}"/>
              </a:ext>
            </a:extLst>
          </p:cNvPr>
          <p:cNvSpPr/>
          <p:nvPr/>
        </p:nvSpPr>
        <p:spPr>
          <a:xfrm>
            <a:off x="4421197" y="2640207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715F61C-538D-DD14-D0B8-AF885DE60D51}"/>
              </a:ext>
            </a:extLst>
          </p:cNvPr>
          <p:cNvSpPr/>
          <p:nvPr/>
        </p:nvSpPr>
        <p:spPr>
          <a:xfrm>
            <a:off x="5067635" y="2304690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B283A08-333C-E26D-C3E9-42CBCB0DCA9A}"/>
              </a:ext>
            </a:extLst>
          </p:cNvPr>
          <p:cNvSpPr/>
          <p:nvPr/>
        </p:nvSpPr>
        <p:spPr>
          <a:xfrm>
            <a:off x="4941004" y="2766631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E3BAF648-0B9C-9180-52CA-2673955FC1AF}"/>
              </a:ext>
            </a:extLst>
          </p:cNvPr>
          <p:cNvSpPr/>
          <p:nvPr/>
        </p:nvSpPr>
        <p:spPr>
          <a:xfrm>
            <a:off x="5093404" y="2919031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93C42D1-7F83-FC3C-8418-660BBD9FA956}"/>
              </a:ext>
            </a:extLst>
          </p:cNvPr>
          <p:cNvSpPr/>
          <p:nvPr/>
        </p:nvSpPr>
        <p:spPr>
          <a:xfrm>
            <a:off x="7254966" y="2171214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AE2A179-73E7-69A5-06D7-78DEE5595F78}"/>
              </a:ext>
            </a:extLst>
          </p:cNvPr>
          <p:cNvSpPr/>
          <p:nvPr/>
        </p:nvSpPr>
        <p:spPr>
          <a:xfrm>
            <a:off x="7043357" y="2959041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854EA6E-1934-7995-574A-E213E3CB28DF}"/>
              </a:ext>
            </a:extLst>
          </p:cNvPr>
          <p:cNvSpPr/>
          <p:nvPr/>
        </p:nvSpPr>
        <p:spPr>
          <a:xfrm>
            <a:off x="6864247" y="2706513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9586BC2-66DF-230A-467E-D2D878ECA5D1}"/>
              </a:ext>
            </a:extLst>
          </p:cNvPr>
          <p:cNvSpPr/>
          <p:nvPr/>
        </p:nvSpPr>
        <p:spPr>
          <a:xfrm>
            <a:off x="6817527" y="2286731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CB1EA24-4302-2AA4-D729-6972938AF5A1}"/>
              </a:ext>
            </a:extLst>
          </p:cNvPr>
          <p:cNvSpPr/>
          <p:nvPr/>
        </p:nvSpPr>
        <p:spPr>
          <a:xfrm>
            <a:off x="7636656" y="2742972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65D1F35-2641-16BA-8931-6992AA6FF4AA}"/>
              </a:ext>
            </a:extLst>
          </p:cNvPr>
          <p:cNvSpPr txBox="1"/>
          <p:nvPr/>
        </p:nvSpPr>
        <p:spPr>
          <a:xfrm>
            <a:off x="970910" y="3659783"/>
            <a:ext cx="1938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Linearly Separable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05A0745-4C19-A2C4-5E33-E5898CB31F07}"/>
              </a:ext>
            </a:extLst>
          </p:cNvPr>
          <p:cNvSpPr txBox="1"/>
          <p:nvPr/>
        </p:nvSpPr>
        <p:spPr>
          <a:xfrm>
            <a:off x="5828585" y="3657257"/>
            <a:ext cx="588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XOR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42A30CB-A54B-B885-5555-56827E397440}"/>
              </a:ext>
            </a:extLst>
          </p:cNvPr>
          <p:cNvSpPr txBox="1"/>
          <p:nvPr/>
        </p:nvSpPr>
        <p:spPr>
          <a:xfrm>
            <a:off x="9336217" y="3659783"/>
            <a:ext cx="1139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Prototype</a:t>
            </a:r>
          </a:p>
        </p:txBody>
      </p:sp>
    </p:spTree>
    <p:extLst>
      <p:ext uri="{BB962C8B-B14F-4D97-AF65-F5344CB8AC3E}">
        <p14:creationId xmlns:p14="http://schemas.microsoft.com/office/powerpoint/2010/main" val="4172629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DAFEA-4BBB-3A5D-FC60-43BBCD72C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32B87201-2512-AD2D-9219-48B87A04445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Algorithms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EF1DB8-7D39-CB64-4694-E569A947D847}"/>
              </a:ext>
            </a:extLst>
          </p:cNvPr>
          <p:cNvSpPr txBox="1"/>
          <p:nvPr/>
        </p:nvSpPr>
        <p:spPr>
          <a:xfrm>
            <a:off x="6096000" y="1597729"/>
            <a:ext cx="594360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Nonlinear Solutions: Hidden Layers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Intermediate layers transform the feature space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Nonlinearity enables flexible separation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Similar logic appears in sensory systems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C28E866-683B-890E-A897-2D900F8D513A}"/>
              </a:ext>
            </a:extLst>
          </p:cNvPr>
          <p:cNvSpPr/>
          <p:nvPr/>
        </p:nvSpPr>
        <p:spPr>
          <a:xfrm>
            <a:off x="2001963" y="4734661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x1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5ACDCBF-64AF-B73F-8F19-F2E58F8B0BC8}"/>
              </a:ext>
            </a:extLst>
          </p:cNvPr>
          <p:cNvSpPr/>
          <p:nvPr/>
        </p:nvSpPr>
        <p:spPr>
          <a:xfrm>
            <a:off x="3536026" y="474612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x2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89DFAFC-9C65-5211-A0D9-130758E46D25}"/>
              </a:ext>
            </a:extLst>
          </p:cNvPr>
          <p:cNvSpPr/>
          <p:nvPr/>
        </p:nvSpPr>
        <p:spPr>
          <a:xfrm>
            <a:off x="2596690" y="691127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4549A1-DB21-342C-BAAE-DD483560A328}"/>
              </a:ext>
            </a:extLst>
          </p:cNvPr>
          <p:cNvCxnSpPr>
            <a:cxnSpLocks/>
            <a:stCxn id="3" idx="0"/>
            <a:endCxn id="9" idx="4"/>
          </p:cNvCxnSpPr>
          <p:nvPr/>
        </p:nvCxnSpPr>
        <p:spPr>
          <a:xfrm flipH="1" flipV="1">
            <a:off x="2455495" y="3515991"/>
            <a:ext cx="3668" cy="1218670"/>
          </a:xfrm>
          <a:prstGeom prst="straightConnector1">
            <a:avLst/>
          </a:prstGeom>
          <a:ln w="38100">
            <a:solidFill>
              <a:srgbClr val="1329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E16A9F-3CE8-25E4-2103-688354F1E518}"/>
              </a:ext>
            </a:extLst>
          </p:cNvPr>
          <p:cNvCxnSpPr>
            <a:cxnSpLocks/>
            <a:stCxn id="5" idx="0"/>
            <a:endCxn id="10" idx="4"/>
          </p:cNvCxnSpPr>
          <p:nvPr/>
        </p:nvCxnSpPr>
        <p:spPr>
          <a:xfrm flipV="1">
            <a:off x="3993226" y="3468253"/>
            <a:ext cx="0" cy="1277876"/>
          </a:xfrm>
          <a:prstGeom prst="straightConnector1">
            <a:avLst/>
          </a:prstGeom>
          <a:ln w="38100">
            <a:solidFill>
              <a:srgbClr val="1329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C3CE9704-B1BD-0E21-949F-2A4B249406E6}"/>
              </a:ext>
            </a:extLst>
          </p:cNvPr>
          <p:cNvSpPr/>
          <p:nvPr/>
        </p:nvSpPr>
        <p:spPr>
          <a:xfrm>
            <a:off x="1998295" y="2601591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AC22F30-8C9B-45BB-A02F-9D2F63DA37A0}"/>
              </a:ext>
            </a:extLst>
          </p:cNvPr>
          <p:cNvSpPr/>
          <p:nvPr/>
        </p:nvSpPr>
        <p:spPr>
          <a:xfrm>
            <a:off x="3536026" y="2553853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1AA5101-FBE8-2BE2-24C8-56CBDE151DDF}"/>
              </a:ext>
            </a:extLst>
          </p:cNvPr>
          <p:cNvCxnSpPr>
            <a:cxnSpLocks/>
            <a:stCxn id="3" idx="0"/>
            <a:endCxn id="10" idx="4"/>
          </p:cNvCxnSpPr>
          <p:nvPr/>
        </p:nvCxnSpPr>
        <p:spPr>
          <a:xfrm flipV="1">
            <a:off x="2459163" y="3468253"/>
            <a:ext cx="1534063" cy="1266408"/>
          </a:xfrm>
          <a:prstGeom prst="straightConnector1">
            <a:avLst/>
          </a:prstGeom>
          <a:ln w="38100">
            <a:solidFill>
              <a:srgbClr val="1329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AAE1B0-B786-7FDC-4EC4-BD0542383A16}"/>
              </a:ext>
            </a:extLst>
          </p:cNvPr>
          <p:cNvCxnSpPr>
            <a:cxnSpLocks/>
            <a:stCxn id="5" idx="0"/>
            <a:endCxn id="9" idx="4"/>
          </p:cNvCxnSpPr>
          <p:nvPr/>
        </p:nvCxnSpPr>
        <p:spPr>
          <a:xfrm flipH="1" flipV="1">
            <a:off x="2455495" y="3515991"/>
            <a:ext cx="1537731" cy="1230138"/>
          </a:xfrm>
          <a:prstGeom prst="straightConnector1">
            <a:avLst/>
          </a:prstGeom>
          <a:ln w="38100">
            <a:solidFill>
              <a:srgbClr val="1329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F399C1-B9EE-A199-8270-B0D10C10FC49}"/>
              </a:ext>
            </a:extLst>
          </p:cNvPr>
          <p:cNvCxnSpPr>
            <a:cxnSpLocks/>
            <a:stCxn id="9" idx="0"/>
            <a:endCxn id="6" idx="4"/>
          </p:cNvCxnSpPr>
          <p:nvPr/>
        </p:nvCxnSpPr>
        <p:spPr>
          <a:xfrm flipV="1">
            <a:off x="2455495" y="1605527"/>
            <a:ext cx="598395" cy="996064"/>
          </a:xfrm>
          <a:prstGeom prst="straightConnector1">
            <a:avLst/>
          </a:prstGeom>
          <a:ln w="38100">
            <a:solidFill>
              <a:srgbClr val="1329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B162D3B-5755-6B07-DC46-504DCE13A00B}"/>
              </a:ext>
            </a:extLst>
          </p:cNvPr>
          <p:cNvCxnSpPr>
            <a:cxnSpLocks/>
            <a:stCxn id="10" idx="0"/>
            <a:endCxn id="6" idx="4"/>
          </p:cNvCxnSpPr>
          <p:nvPr/>
        </p:nvCxnSpPr>
        <p:spPr>
          <a:xfrm flipH="1" flipV="1">
            <a:off x="3053890" y="1605527"/>
            <a:ext cx="939336" cy="948326"/>
          </a:xfrm>
          <a:prstGeom prst="straightConnector1">
            <a:avLst/>
          </a:prstGeom>
          <a:ln w="38100">
            <a:solidFill>
              <a:srgbClr val="1329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015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50577-CC76-54F8-A3A9-0AE1C9508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28A7842D-BCEE-6FAD-E48A-CD8BBE3BFDC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Algorithms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353181-EEF8-13C8-1AB6-C3B0EB3C68FA}"/>
              </a:ext>
            </a:extLst>
          </p:cNvPr>
          <p:cNvSpPr txBox="1"/>
          <p:nvPr/>
        </p:nvSpPr>
        <p:spPr>
          <a:xfrm>
            <a:off x="5424055" y="1597729"/>
            <a:ext cx="626225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Hidden Layers as Geometry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Remapping inputs into a new latent space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Warping feature space until categories become separable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Hidden layers as learned coordinate transformations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EAC864-69E3-B93F-3137-89DFFE7E97A7}"/>
              </a:ext>
            </a:extLst>
          </p:cNvPr>
          <p:cNvCxnSpPr>
            <a:cxnSpLocks/>
          </p:cNvCxnSpPr>
          <p:nvPr/>
        </p:nvCxnSpPr>
        <p:spPr>
          <a:xfrm flipV="1">
            <a:off x="1378254" y="1863452"/>
            <a:ext cx="0" cy="2151913"/>
          </a:xfrm>
          <a:prstGeom prst="straightConnector1">
            <a:avLst/>
          </a:prstGeom>
          <a:ln w="38100">
            <a:solidFill>
              <a:srgbClr val="1329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05DB65-5551-64E1-CDA2-BFC4DB4ED88B}"/>
              </a:ext>
            </a:extLst>
          </p:cNvPr>
          <p:cNvCxnSpPr>
            <a:cxnSpLocks/>
          </p:cNvCxnSpPr>
          <p:nvPr/>
        </p:nvCxnSpPr>
        <p:spPr>
          <a:xfrm>
            <a:off x="1378254" y="4015365"/>
            <a:ext cx="1919287" cy="0"/>
          </a:xfrm>
          <a:prstGeom prst="straightConnector1">
            <a:avLst/>
          </a:prstGeom>
          <a:ln w="38100">
            <a:solidFill>
              <a:srgbClr val="1329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AD67C39-2CF3-423C-9AB2-BE55370CF9FA}"/>
              </a:ext>
            </a:extLst>
          </p:cNvPr>
          <p:cNvSpPr/>
          <p:nvPr/>
        </p:nvSpPr>
        <p:spPr>
          <a:xfrm>
            <a:off x="1573173" y="3556982"/>
            <a:ext cx="228600" cy="228600"/>
          </a:xfrm>
          <a:prstGeom prst="ellipse">
            <a:avLst/>
          </a:prstGeom>
          <a:solidFill>
            <a:srgbClr val="E84A27"/>
          </a:solidFill>
          <a:ln>
            <a:solidFill>
              <a:srgbClr val="E84A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60DCC32-007D-1263-0AC6-EF4179EB6554}"/>
              </a:ext>
            </a:extLst>
          </p:cNvPr>
          <p:cNvSpPr/>
          <p:nvPr/>
        </p:nvSpPr>
        <p:spPr>
          <a:xfrm>
            <a:off x="1263954" y="2118268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0D8365-45E8-DC1B-BA64-A3D29A30B89A}"/>
              </a:ext>
            </a:extLst>
          </p:cNvPr>
          <p:cNvSpPr/>
          <p:nvPr/>
        </p:nvSpPr>
        <p:spPr>
          <a:xfrm>
            <a:off x="1263954" y="3857670"/>
            <a:ext cx="228600" cy="228600"/>
          </a:xfrm>
          <a:prstGeom prst="ellipse">
            <a:avLst/>
          </a:prstGeom>
          <a:solidFill>
            <a:srgbClr val="E84A27"/>
          </a:solidFill>
          <a:ln>
            <a:solidFill>
              <a:srgbClr val="E84A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3C522E5-E4A6-72DC-49AA-83DEB5838417}"/>
              </a:ext>
            </a:extLst>
          </p:cNvPr>
          <p:cNvSpPr/>
          <p:nvPr/>
        </p:nvSpPr>
        <p:spPr>
          <a:xfrm>
            <a:off x="2927884" y="3901065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D68205-2D60-D72F-E61C-2B679DD4A47F}"/>
              </a:ext>
            </a:extLst>
          </p:cNvPr>
          <p:cNvCxnSpPr>
            <a:cxnSpLocks/>
          </p:cNvCxnSpPr>
          <p:nvPr/>
        </p:nvCxnSpPr>
        <p:spPr>
          <a:xfrm flipH="1" flipV="1">
            <a:off x="1195384" y="2570308"/>
            <a:ext cx="1545815" cy="1598885"/>
          </a:xfrm>
          <a:prstGeom prst="straightConnector1">
            <a:avLst/>
          </a:prstGeom>
          <a:ln w="3810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87F5B38-9403-F10F-71B4-59D6C2ED9C5A}"/>
              </a:ext>
            </a:extLst>
          </p:cNvPr>
          <p:cNvSpPr txBox="1"/>
          <p:nvPr/>
        </p:nvSpPr>
        <p:spPr>
          <a:xfrm>
            <a:off x="951430" y="3004139"/>
            <a:ext cx="42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F52B55-E14F-760E-9619-8C9EE44CF02B}"/>
              </a:ext>
            </a:extLst>
          </p:cNvPr>
          <p:cNvSpPr txBox="1"/>
          <p:nvPr/>
        </p:nvSpPr>
        <p:spPr>
          <a:xfrm>
            <a:off x="2013460" y="4015365"/>
            <a:ext cx="42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16BBF1-327D-A0F4-8F13-5FCA3827F4C0}"/>
              </a:ext>
            </a:extLst>
          </p:cNvPr>
          <p:cNvSpPr txBox="1"/>
          <p:nvPr/>
        </p:nvSpPr>
        <p:spPr>
          <a:xfrm>
            <a:off x="802051" y="2006073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0,1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30AC92-AEE3-E23A-BC30-2C5549BB42F7}"/>
              </a:ext>
            </a:extLst>
          </p:cNvPr>
          <p:cNvSpPr txBox="1"/>
          <p:nvPr/>
        </p:nvSpPr>
        <p:spPr>
          <a:xfrm>
            <a:off x="3233288" y="1933602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1,1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A62D7D-8D3D-3967-3357-909268A3D336}"/>
              </a:ext>
            </a:extLst>
          </p:cNvPr>
          <p:cNvSpPr txBox="1"/>
          <p:nvPr/>
        </p:nvSpPr>
        <p:spPr>
          <a:xfrm>
            <a:off x="3092903" y="4120389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1,0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848C64-EC67-658A-3C47-CC3C0D40EE75}"/>
              </a:ext>
            </a:extLst>
          </p:cNvPr>
          <p:cNvSpPr txBox="1"/>
          <p:nvPr/>
        </p:nvSpPr>
        <p:spPr>
          <a:xfrm>
            <a:off x="829457" y="3935723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0,0</a:t>
            </a:r>
          </a:p>
        </p:txBody>
      </p:sp>
    </p:spTree>
    <p:extLst>
      <p:ext uri="{BB962C8B-B14F-4D97-AF65-F5344CB8AC3E}">
        <p14:creationId xmlns:p14="http://schemas.microsoft.com/office/powerpoint/2010/main" val="2561013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CBCFF-8153-46A2-2F26-28119BB12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6EDAE4CA-D6DE-0D66-983B-8AD00039D85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Algorithms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5536D1-61B8-AF42-BCF1-34B1A6B4F8A0}"/>
              </a:ext>
            </a:extLst>
          </p:cNvPr>
          <p:cNvSpPr txBox="1"/>
          <p:nvPr/>
        </p:nvSpPr>
        <p:spPr>
          <a:xfrm>
            <a:off x="5424055" y="1597729"/>
            <a:ext cx="626225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Hidden Layers as Decision Boundaries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Each unit draws one linear cut in space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output combines them into curved or disjoint regions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Complex boundaries built from many simple ones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11F533-169C-6C9E-C944-9C8B9E5F66BA}"/>
              </a:ext>
            </a:extLst>
          </p:cNvPr>
          <p:cNvCxnSpPr>
            <a:cxnSpLocks/>
          </p:cNvCxnSpPr>
          <p:nvPr/>
        </p:nvCxnSpPr>
        <p:spPr>
          <a:xfrm flipV="1">
            <a:off x="1931201" y="1908768"/>
            <a:ext cx="0" cy="2151913"/>
          </a:xfrm>
          <a:prstGeom prst="straightConnector1">
            <a:avLst/>
          </a:prstGeom>
          <a:ln w="38100">
            <a:solidFill>
              <a:srgbClr val="1329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A5B38D2-640E-6C45-A3E0-85D23CD3F4E8}"/>
              </a:ext>
            </a:extLst>
          </p:cNvPr>
          <p:cNvCxnSpPr>
            <a:cxnSpLocks/>
          </p:cNvCxnSpPr>
          <p:nvPr/>
        </p:nvCxnSpPr>
        <p:spPr>
          <a:xfrm>
            <a:off x="1931201" y="4060681"/>
            <a:ext cx="1919287" cy="0"/>
          </a:xfrm>
          <a:prstGeom prst="straightConnector1">
            <a:avLst/>
          </a:prstGeom>
          <a:ln w="38100">
            <a:solidFill>
              <a:srgbClr val="1329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3AD3E66-6C91-1A5A-E74A-C483BC90425B}"/>
              </a:ext>
            </a:extLst>
          </p:cNvPr>
          <p:cNvSpPr/>
          <p:nvPr/>
        </p:nvSpPr>
        <p:spPr>
          <a:xfrm>
            <a:off x="3480831" y="2163584"/>
            <a:ext cx="228600" cy="228600"/>
          </a:xfrm>
          <a:prstGeom prst="ellipse">
            <a:avLst/>
          </a:prstGeom>
          <a:solidFill>
            <a:srgbClr val="E84A27"/>
          </a:solidFill>
          <a:ln>
            <a:solidFill>
              <a:srgbClr val="E84A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6018242-4444-5BB6-084A-D280BA4AFC2C}"/>
              </a:ext>
            </a:extLst>
          </p:cNvPr>
          <p:cNvSpPr/>
          <p:nvPr/>
        </p:nvSpPr>
        <p:spPr>
          <a:xfrm>
            <a:off x="1816901" y="2163584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E6A9060-7C4E-377C-7A70-58DA4A094A7C}"/>
              </a:ext>
            </a:extLst>
          </p:cNvPr>
          <p:cNvSpPr/>
          <p:nvPr/>
        </p:nvSpPr>
        <p:spPr>
          <a:xfrm>
            <a:off x="1816901" y="3902986"/>
            <a:ext cx="228600" cy="228600"/>
          </a:xfrm>
          <a:prstGeom prst="ellipse">
            <a:avLst/>
          </a:prstGeom>
          <a:solidFill>
            <a:srgbClr val="E84A27"/>
          </a:solidFill>
          <a:ln>
            <a:solidFill>
              <a:srgbClr val="E84A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DC5D56F-D1E5-0119-1DB3-ADD135641418}"/>
              </a:ext>
            </a:extLst>
          </p:cNvPr>
          <p:cNvSpPr/>
          <p:nvPr/>
        </p:nvSpPr>
        <p:spPr>
          <a:xfrm>
            <a:off x="3480831" y="3946381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DF2B7C-72ED-AE7A-597D-B15ADA69962C}"/>
              </a:ext>
            </a:extLst>
          </p:cNvPr>
          <p:cNvCxnSpPr>
            <a:cxnSpLocks/>
          </p:cNvCxnSpPr>
          <p:nvPr/>
        </p:nvCxnSpPr>
        <p:spPr>
          <a:xfrm flipH="1" flipV="1">
            <a:off x="1649830" y="2647000"/>
            <a:ext cx="1545815" cy="1598885"/>
          </a:xfrm>
          <a:prstGeom prst="straightConnector1">
            <a:avLst/>
          </a:prstGeom>
          <a:ln w="3810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390047-26B5-BF8B-CC9B-185669AA5560}"/>
              </a:ext>
            </a:extLst>
          </p:cNvPr>
          <p:cNvCxnSpPr>
            <a:cxnSpLocks/>
          </p:cNvCxnSpPr>
          <p:nvPr/>
        </p:nvCxnSpPr>
        <p:spPr>
          <a:xfrm flipH="1" flipV="1">
            <a:off x="2240420" y="2027953"/>
            <a:ext cx="1545815" cy="1598885"/>
          </a:xfrm>
          <a:prstGeom prst="straightConnector1">
            <a:avLst/>
          </a:prstGeom>
          <a:ln w="3810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8001A10-20A4-F8C4-6B80-90F049A43895}"/>
              </a:ext>
            </a:extLst>
          </p:cNvPr>
          <p:cNvSpPr txBox="1"/>
          <p:nvPr/>
        </p:nvSpPr>
        <p:spPr>
          <a:xfrm>
            <a:off x="1504377" y="3049455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78C66B-1A20-8066-1A74-8279C8B7D6FA}"/>
              </a:ext>
            </a:extLst>
          </p:cNvPr>
          <p:cNvSpPr txBox="1"/>
          <p:nvPr/>
        </p:nvSpPr>
        <p:spPr>
          <a:xfrm>
            <a:off x="2566407" y="4060681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98604A-F7C0-B0DB-AF33-B427F0C8EFC4}"/>
              </a:ext>
            </a:extLst>
          </p:cNvPr>
          <p:cNvSpPr txBox="1"/>
          <p:nvPr/>
        </p:nvSpPr>
        <p:spPr>
          <a:xfrm>
            <a:off x="1354998" y="205138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0,1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F5B90D-D39D-6CA0-403D-F234217A96AF}"/>
              </a:ext>
            </a:extLst>
          </p:cNvPr>
          <p:cNvSpPr txBox="1"/>
          <p:nvPr/>
        </p:nvSpPr>
        <p:spPr>
          <a:xfrm>
            <a:off x="3786235" y="197891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61CA2-64EE-A796-EBB1-D7A658811CBC}"/>
              </a:ext>
            </a:extLst>
          </p:cNvPr>
          <p:cNvSpPr txBox="1"/>
          <p:nvPr/>
        </p:nvSpPr>
        <p:spPr>
          <a:xfrm>
            <a:off x="3645850" y="416570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9B5738-E414-F155-7C8E-8238B38712F5}"/>
              </a:ext>
            </a:extLst>
          </p:cNvPr>
          <p:cNvSpPr txBox="1"/>
          <p:nvPr/>
        </p:nvSpPr>
        <p:spPr>
          <a:xfrm>
            <a:off x="1382404" y="398103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0,0</a:t>
            </a:r>
          </a:p>
        </p:txBody>
      </p:sp>
    </p:spTree>
    <p:extLst>
      <p:ext uri="{BB962C8B-B14F-4D97-AF65-F5344CB8AC3E}">
        <p14:creationId xmlns:p14="http://schemas.microsoft.com/office/powerpoint/2010/main" val="3956461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DE148-478D-4EA2-35EE-AB94047B0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50AD3010-5BEA-0386-1AF3-E8DB7DC39756}"/>
              </a:ext>
            </a:extLst>
          </p:cNvPr>
          <p:cNvSpPr txBox="1">
            <a:spLocks/>
          </p:cNvSpPr>
          <p:nvPr/>
        </p:nvSpPr>
        <p:spPr>
          <a:xfrm>
            <a:off x="-83127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Algorithms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1F4AC9-73E4-5C7E-D812-3F7B3A803112}"/>
              </a:ext>
            </a:extLst>
          </p:cNvPr>
          <p:cNvSpPr txBox="1"/>
          <p:nvPr/>
        </p:nvSpPr>
        <p:spPr>
          <a:xfrm>
            <a:off x="8514416" y="480846"/>
            <a:ext cx="3677584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Hidden Layers as Compositional Logic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Each unit performs a simple logical function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Combining layers composes clauses into complex rules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Networks implement compositional Boolean structure</a:t>
            </a:r>
          </a:p>
        </p:txBody>
      </p:sp>
      <p:graphicFrame>
        <p:nvGraphicFramePr>
          <p:cNvPr id="3" name="Table 11">
            <a:extLst>
              <a:ext uri="{FF2B5EF4-FFF2-40B4-BE49-F238E27FC236}">
                <a16:creationId xmlns:a16="http://schemas.microsoft.com/office/drawing/2014/main" id="{D11C00E7-618D-83DD-C1D2-064249E8FF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97712"/>
              </p:ext>
            </p:extLst>
          </p:nvPr>
        </p:nvGraphicFramePr>
        <p:xfrm>
          <a:off x="243831" y="3099906"/>
          <a:ext cx="1211789" cy="2941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689">
                  <a:extLst>
                    <a:ext uri="{9D8B030D-6E8A-4147-A177-3AD203B41FA5}">
                      <a16:colId xmlns:a16="http://schemas.microsoft.com/office/drawing/2014/main" val="1599042426"/>
                    </a:ext>
                  </a:extLst>
                </a:gridCol>
                <a:gridCol w="500063">
                  <a:extLst>
                    <a:ext uri="{9D8B030D-6E8A-4147-A177-3AD203B41FA5}">
                      <a16:colId xmlns:a16="http://schemas.microsoft.com/office/drawing/2014/main" val="328302403"/>
                    </a:ext>
                  </a:extLst>
                </a:gridCol>
                <a:gridCol w="300037">
                  <a:extLst>
                    <a:ext uri="{9D8B030D-6E8A-4147-A177-3AD203B41FA5}">
                      <a16:colId xmlns:a16="http://schemas.microsoft.com/office/drawing/2014/main" val="90995070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r>
                        <a:rPr lang="en-US" sz="2400" dirty="0"/>
                        <a:t>XOR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 sz="1600" dirty="0"/>
                        <a:t>Inputs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397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400" u="none" strike="noStrike" cap="none" dirty="0"/>
                        <a:t>x1</a:t>
                      </a:r>
                      <a:endParaRPr sz="2400" u="none" strike="noStrike" cap="none" dirty="0"/>
                    </a:p>
                  </a:txBody>
                  <a:tcPr marL="9525" marR="9525" marT="95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400" u="none" strike="noStrike" cap="none" dirty="0"/>
                        <a:t>x2</a:t>
                      </a:r>
                      <a:endParaRPr sz="2400" u="none" strike="noStrike" cap="none" dirty="0"/>
                    </a:p>
                  </a:txBody>
                  <a:tcPr marL="9525" marR="9525" marT="95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400" u="none" strike="noStrike" cap="none" dirty="0"/>
                        <a:t>y</a:t>
                      </a:r>
                      <a:endParaRPr sz="2400" u="none" strike="noStrike" cap="none" dirty="0"/>
                    </a:p>
                  </a:txBody>
                  <a:tcPr marL="9525" marR="9525" marT="9525" marB="91425"/>
                </a:tc>
                <a:extLst>
                  <a:ext uri="{0D108BD9-81ED-4DB2-BD59-A6C34878D82A}">
                    <a16:rowId xmlns:a16="http://schemas.microsoft.com/office/drawing/2014/main" val="2870311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400" u="none" strike="noStrike" cap="none"/>
                        <a:t>0</a:t>
                      </a:r>
                      <a:endParaRPr sz="2400" u="none" strike="noStrike" cap="none"/>
                    </a:p>
                  </a:txBody>
                  <a:tcPr marL="9525" marR="9525" marT="95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400" u="none" strike="noStrike" cap="none" dirty="0"/>
                        <a:t>0</a:t>
                      </a:r>
                      <a:endParaRPr sz="2400" u="none" strike="noStrike" cap="none" dirty="0"/>
                    </a:p>
                  </a:txBody>
                  <a:tcPr marL="9525" marR="9525" marT="95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400" u="none" strike="noStrike" cap="none" dirty="0"/>
                        <a:t>0</a:t>
                      </a:r>
                      <a:endParaRPr sz="2400" u="none" strike="noStrike" cap="none" dirty="0"/>
                    </a:p>
                  </a:txBody>
                  <a:tcPr marL="9525" marR="9525" marT="9525" marB="91425"/>
                </a:tc>
                <a:extLst>
                  <a:ext uri="{0D108BD9-81ED-4DB2-BD59-A6C34878D82A}">
                    <a16:rowId xmlns:a16="http://schemas.microsoft.com/office/drawing/2014/main" val="101340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400" u="none" strike="noStrike" cap="none"/>
                        <a:t>0</a:t>
                      </a:r>
                      <a:endParaRPr sz="2400" u="none" strike="noStrike" cap="none"/>
                    </a:p>
                  </a:txBody>
                  <a:tcPr marL="9525" marR="9525" marT="95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400" u="none" strike="noStrike" cap="none" dirty="0"/>
                        <a:t>1</a:t>
                      </a:r>
                      <a:endParaRPr sz="2400" u="none" strike="noStrike" cap="none" dirty="0"/>
                    </a:p>
                  </a:txBody>
                  <a:tcPr marL="9525" marR="9525" marT="95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400" u="none" strike="noStrike" cap="none" dirty="0"/>
                        <a:t>1</a:t>
                      </a:r>
                      <a:endParaRPr sz="2400" u="none" strike="noStrike" cap="none" dirty="0"/>
                    </a:p>
                  </a:txBody>
                  <a:tcPr marL="9525" marR="9525" marT="9525" marB="91425"/>
                </a:tc>
                <a:extLst>
                  <a:ext uri="{0D108BD9-81ED-4DB2-BD59-A6C34878D82A}">
                    <a16:rowId xmlns:a16="http://schemas.microsoft.com/office/drawing/2014/main" val="842476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400" u="none" strike="noStrike" cap="none" dirty="0"/>
                        <a:t>1</a:t>
                      </a:r>
                      <a:endParaRPr sz="2400" u="none" strike="noStrike" cap="none" dirty="0"/>
                    </a:p>
                  </a:txBody>
                  <a:tcPr marL="9525" marR="9525" marT="95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400" u="none" strike="noStrike" cap="none" dirty="0"/>
                        <a:t>0</a:t>
                      </a:r>
                      <a:endParaRPr sz="2400" u="none" strike="noStrike" cap="none" dirty="0"/>
                    </a:p>
                  </a:txBody>
                  <a:tcPr marL="9525" marR="9525" marT="95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400" u="none" strike="noStrike" cap="none" dirty="0"/>
                        <a:t>1</a:t>
                      </a:r>
                      <a:endParaRPr sz="2400" u="none" strike="noStrike" cap="none" dirty="0"/>
                    </a:p>
                  </a:txBody>
                  <a:tcPr marL="9525" marR="9525" marT="9525" marB="91425"/>
                </a:tc>
                <a:extLst>
                  <a:ext uri="{0D108BD9-81ED-4DB2-BD59-A6C34878D82A}">
                    <a16:rowId xmlns:a16="http://schemas.microsoft.com/office/drawing/2014/main" val="2347643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400" u="none" strike="noStrike" cap="none"/>
                        <a:t>1</a:t>
                      </a:r>
                      <a:endParaRPr sz="2400" u="none" strike="noStrike" cap="none"/>
                    </a:p>
                  </a:txBody>
                  <a:tcPr marL="9525" marR="9525" marT="95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400" u="none" strike="noStrike" cap="none" dirty="0"/>
                        <a:t>1</a:t>
                      </a:r>
                      <a:endParaRPr sz="2400" u="none" strike="noStrike" cap="none" dirty="0"/>
                    </a:p>
                  </a:txBody>
                  <a:tcPr marL="9525" marR="9525" marT="95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400" u="none" strike="noStrike" cap="none" dirty="0"/>
                        <a:t>0</a:t>
                      </a:r>
                      <a:endParaRPr sz="2400" u="none" strike="noStrike" cap="none" dirty="0"/>
                    </a:p>
                  </a:txBody>
                  <a:tcPr marL="9525" marR="9525" marT="9525" marB="91425"/>
                </a:tc>
                <a:extLst>
                  <a:ext uri="{0D108BD9-81ED-4DB2-BD59-A6C34878D82A}">
                    <a16:rowId xmlns:a16="http://schemas.microsoft.com/office/drawing/2014/main" val="1090800261"/>
                  </a:ext>
                </a:extLst>
              </a:tr>
            </a:tbl>
          </a:graphicData>
        </a:graphic>
      </p:graphicFrame>
      <p:graphicFrame>
        <p:nvGraphicFramePr>
          <p:cNvPr id="5" name="Table 11">
            <a:extLst>
              <a:ext uri="{FF2B5EF4-FFF2-40B4-BE49-F238E27FC236}">
                <a16:creationId xmlns:a16="http://schemas.microsoft.com/office/drawing/2014/main" id="{790C9AF0-497F-664F-AEAD-F8B96DF2C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589236"/>
              </p:ext>
            </p:extLst>
          </p:nvPr>
        </p:nvGraphicFramePr>
        <p:xfrm>
          <a:off x="1866798" y="3099905"/>
          <a:ext cx="1853148" cy="2941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582">
                  <a:extLst>
                    <a:ext uri="{9D8B030D-6E8A-4147-A177-3AD203B41FA5}">
                      <a16:colId xmlns:a16="http://schemas.microsoft.com/office/drawing/2014/main" val="1599042426"/>
                    </a:ext>
                  </a:extLst>
                </a:gridCol>
                <a:gridCol w="764729">
                  <a:extLst>
                    <a:ext uri="{9D8B030D-6E8A-4147-A177-3AD203B41FA5}">
                      <a16:colId xmlns:a16="http://schemas.microsoft.com/office/drawing/2014/main" val="328302403"/>
                    </a:ext>
                  </a:extLst>
                </a:gridCol>
                <a:gridCol w="458837">
                  <a:extLst>
                    <a:ext uri="{9D8B030D-6E8A-4147-A177-3AD203B41FA5}">
                      <a16:colId xmlns:a16="http://schemas.microsoft.com/office/drawing/2014/main" val="90995070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r>
                        <a:rPr lang="en-US" sz="2400" dirty="0"/>
                        <a:t>NOT AND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 sz="1600" dirty="0"/>
                        <a:t>Inputs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397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400" u="none" strike="noStrike" cap="none" dirty="0"/>
                        <a:t>x1</a:t>
                      </a:r>
                      <a:endParaRPr sz="2400" u="none" strike="noStrike" cap="none" dirty="0"/>
                    </a:p>
                  </a:txBody>
                  <a:tcPr marL="9525" marR="9525" marT="95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400" u="none" strike="noStrike" cap="none" dirty="0"/>
                        <a:t>x2</a:t>
                      </a:r>
                      <a:endParaRPr sz="2400" u="none" strike="noStrike" cap="none" dirty="0"/>
                    </a:p>
                  </a:txBody>
                  <a:tcPr marL="9525" marR="9525" marT="95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400" u="none" strike="noStrike" cap="none" dirty="0"/>
                        <a:t>h1</a:t>
                      </a:r>
                      <a:endParaRPr sz="2400" u="none" strike="noStrike" cap="none" dirty="0"/>
                    </a:p>
                  </a:txBody>
                  <a:tcPr marL="9525" marR="9525" marT="9525" marB="91425"/>
                </a:tc>
                <a:extLst>
                  <a:ext uri="{0D108BD9-81ED-4DB2-BD59-A6C34878D82A}">
                    <a16:rowId xmlns:a16="http://schemas.microsoft.com/office/drawing/2014/main" val="2870311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400" u="none" strike="noStrike" cap="none"/>
                        <a:t>0</a:t>
                      </a:r>
                      <a:endParaRPr sz="2400" u="none" strike="noStrike" cap="none"/>
                    </a:p>
                  </a:txBody>
                  <a:tcPr marL="9525" marR="9525" marT="95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400" u="none" strike="noStrike" cap="none" dirty="0"/>
                        <a:t>0</a:t>
                      </a:r>
                      <a:endParaRPr sz="2400" u="none" strike="noStrike" cap="none" dirty="0"/>
                    </a:p>
                  </a:txBody>
                  <a:tcPr marL="9525" marR="9525" marT="95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400" u="none" strike="noStrike" cap="none" dirty="0"/>
                        <a:t>1</a:t>
                      </a:r>
                      <a:endParaRPr sz="2400" u="none" strike="noStrike" cap="none" dirty="0"/>
                    </a:p>
                  </a:txBody>
                  <a:tcPr marL="9525" marR="9525" marT="9525" marB="91425"/>
                </a:tc>
                <a:extLst>
                  <a:ext uri="{0D108BD9-81ED-4DB2-BD59-A6C34878D82A}">
                    <a16:rowId xmlns:a16="http://schemas.microsoft.com/office/drawing/2014/main" val="101340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400" u="none" strike="noStrike" cap="none"/>
                        <a:t>0</a:t>
                      </a:r>
                      <a:endParaRPr sz="2400" u="none" strike="noStrike" cap="none"/>
                    </a:p>
                  </a:txBody>
                  <a:tcPr marL="9525" marR="9525" marT="95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400" u="none" strike="noStrike" cap="none" dirty="0"/>
                        <a:t>1</a:t>
                      </a:r>
                      <a:endParaRPr sz="2400" u="none" strike="noStrike" cap="none" dirty="0"/>
                    </a:p>
                  </a:txBody>
                  <a:tcPr marL="9525" marR="9525" marT="95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400" u="none" strike="noStrike" cap="none" dirty="0"/>
                        <a:t>1</a:t>
                      </a:r>
                      <a:endParaRPr sz="2400" u="none" strike="noStrike" cap="none" dirty="0"/>
                    </a:p>
                  </a:txBody>
                  <a:tcPr marL="9525" marR="9525" marT="9525" marB="91425"/>
                </a:tc>
                <a:extLst>
                  <a:ext uri="{0D108BD9-81ED-4DB2-BD59-A6C34878D82A}">
                    <a16:rowId xmlns:a16="http://schemas.microsoft.com/office/drawing/2014/main" val="842476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400" u="none" strike="noStrike" cap="none" dirty="0"/>
                        <a:t>1</a:t>
                      </a:r>
                      <a:endParaRPr sz="2400" u="none" strike="noStrike" cap="none" dirty="0"/>
                    </a:p>
                  </a:txBody>
                  <a:tcPr marL="9525" marR="9525" marT="95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400" u="none" strike="noStrike" cap="none" dirty="0"/>
                        <a:t>0</a:t>
                      </a:r>
                      <a:endParaRPr sz="2400" u="none" strike="noStrike" cap="none" dirty="0"/>
                    </a:p>
                  </a:txBody>
                  <a:tcPr marL="9525" marR="9525" marT="95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400" u="none" strike="noStrike" cap="none" dirty="0"/>
                        <a:t>1</a:t>
                      </a:r>
                      <a:endParaRPr sz="2400" u="none" strike="noStrike" cap="none" dirty="0"/>
                    </a:p>
                  </a:txBody>
                  <a:tcPr marL="9525" marR="9525" marT="9525" marB="91425"/>
                </a:tc>
                <a:extLst>
                  <a:ext uri="{0D108BD9-81ED-4DB2-BD59-A6C34878D82A}">
                    <a16:rowId xmlns:a16="http://schemas.microsoft.com/office/drawing/2014/main" val="2347643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400" u="none" strike="noStrike" cap="none"/>
                        <a:t>1</a:t>
                      </a:r>
                      <a:endParaRPr sz="2400" u="none" strike="noStrike" cap="none"/>
                    </a:p>
                  </a:txBody>
                  <a:tcPr marL="9525" marR="9525" marT="95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400" u="none" strike="noStrike" cap="none" dirty="0"/>
                        <a:t>1</a:t>
                      </a:r>
                      <a:endParaRPr sz="2400" u="none" strike="noStrike" cap="none" dirty="0"/>
                    </a:p>
                  </a:txBody>
                  <a:tcPr marL="9525" marR="9525" marT="95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400" u="none" strike="noStrike" cap="none" dirty="0"/>
                        <a:t>0</a:t>
                      </a:r>
                      <a:endParaRPr sz="2400" u="none" strike="noStrike" cap="none" dirty="0"/>
                    </a:p>
                  </a:txBody>
                  <a:tcPr marL="9525" marR="9525" marT="9525" marB="91425"/>
                </a:tc>
                <a:extLst>
                  <a:ext uri="{0D108BD9-81ED-4DB2-BD59-A6C34878D82A}">
                    <a16:rowId xmlns:a16="http://schemas.microsoft.com/office/drawing/2014/main" val="1090800261"/>
                  </a:ext>
                </a:extLst>
              </a:tr>
            </a:tbl>
          </a:graphicData>
        </a:graphic>
      </p:graphicFrame>
      <p:graphicFrame>
        <p:nvGraphicFramePr>
          <p:cNvPr id="6" name="Table 11">
            <a:extLst>
              <a:ext uri="{FF2B5EF4-FFF2-40B4-BE49-F238E27FC236}">
                <a16:creationId xmlns:a16="http://schemas.microsoft.com/office/drawing/2014/main" id="{E7F1E8B6-C7F6-3632-320A-D74CCC7E5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436597"/>
              </p:ext>
            </p:extLst>
          </p:nvPr>
        </p:nvGraphicFramePr>
        <p:xfrm>
          <a:off x="4072753" y="3099905"/>
          <a:ext cx="1636711" cy="2941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051">
                  <a:extLst>
                    <a:ext uri="{9D8B030D-6E8A-4147-A177-3AD203B41FA5}">
                      <a16:colId xmlns:a16="http://schemas.microsoft.com/office/drawing/2014/main" val="1599042426"/>
                    </a:ext>
                  </a:extLst>
                </a:gridCol>
                <a:gridCol w="675413">
                  <a:extLst>
                    <a:ext uri="{9D8B030D-6E8A-4147-A177-3AD203B41FA5}">
                      <a16:colId xmlns:a16="http://schemas.microsoft.com/office/drawing/2014/main" val="328302403"/>
                    </a:ext>
                  </a:extLst>
                </a:gridCol>
                <a:gridCol w="405247">
                  <a:extLst>
                    <a:ext uri="{9D8B030D-6E8A-4147-A177-3AD203B41FA5}">
                      <a16:colId xmlns:a16="http://schemas.microsoft.com/office/drawing/2014/main" val="90995070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r>
                        <a:rPr lang="en-US" sz="2400" dirty="0"/>
                        <a:t>OR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 sz="1600" dirty="0"/>
                        <a:t>Inputs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397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400" u="none" strike="noStrike" cap="none" dirty="0"/>
                        <a:t>x1</a:t>
                      </a:r>
                      <a:endParaRPr sz="2400" u="none" strike="noStrike" cap="none" dirty="0"/>
                    </a:p>
                  </a:txBody>
                  <a:tcPr marL="9525" marR="9525" marT="95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400" u="none" strike="noStrike" cap="none" dirty="0"/>
                        <a:t>x2</a:t>
                      </a:r>
                      <a:endParaRPr sz="2400" u="none" strike="noStrike" cap="none" dirty="0"/>
                    </a:p>
                  </a:txBody>
                  <a:tcPr marL="9525" marR="9525" marT="95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400" u="none" strike="noStrike" cap="none" dirty="0"/>
                        <a:t>h2</a:t>
                      </a:r>
                      <a:endParaRPr sz="2400" u="none" strike="noStrike" cap="none" dirty="0"/>
                    </a:p>
                  </a:txBody>
                  <a:tcPr marL="9525" marR="9525" marT="9525" marB="91425"/>
                </a:tc>
                <a:extLst>
                  <a:ext uri="{0D108BD9-81ED-4DB2-BD59-A6C34878D82A}">
                    <a16:rowId xmlns:a16="http://schemas.microsoft.com/office/drawing/2014/main" val="2870311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400" u="none" strike="noStrike" cap="none"/>
                        <a:t>0</a:t>
                      </a:r>
                      <a:endParaRPr sz="2400" u="none" strike="noStrike" cap="none"/>
                    </a:p>
                  </a:txBody>
                  <a:tcPr marL="9525" marR="9525" marT="95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400" u="none" strike="noStrike" cap="none" dirty="0"/>
                        <a:t>0</a:t>
                      </a:r>
                      <a:endParaRPr sz="2400" u="none" strike="noStrike" cap="none" dirty="0"/>
                    </a:p>
                  </a:txBody>
                  <a:tcPr marL="9525" marR="9525" marT="95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400" u="none" strike="noStrike" cap="none" dirty="0"/>
                        <a:t>0</a:t>
                      </a:r>
                      <a:endParaRPr sz="2400" u="none" strike="noStrike" cap="none" dirty="0"/>
                    </a:p>
                  </a:txBody>
                  <a:tcPr marL="9525" marR="9525" marT="9525" marB="91425"/>
                </a:tc>
                <a:extLst>
                  <a:ext uri="{0D108BD9-81ED-4DB2-BD59-A6C34878D82A}">
                    <a16:rowId xmlns:a16="http://schemas.microsoft.com/office/drawing/2014/main" val="101340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400" u="none" strike="noStrike" cap="none"/>
                        <a:t>0</a:t>
                      </a:r>
                      <a:endParaRPr sz="2400" u="none" strike="noStrike" cap="none"/>
                    </a:p>
                  </a:txBody>
                  <a:tcPr marL="9525" marR="9525" marT="95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400" u="none" strike="noStrike" cap="none" dirty="0"/>
                        <a:t>1</a:t>
                      </a:r>
                      <a:endParaRPr sz="2400" u="none" strike="noStrike" cap="none" dirty="0"/>
                    </a:p>
                  </a:txBody>
                  <a:tcPr marL="9525" marR="9525" marT="95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400" u="none" strike="noStrike" cap="none" dirty="0"/>
                        <a:t>1</a:t>
                      </a:r>
                      <a:endParaRPr sz="2400" u="none" strike="noStrike" cap="none" dirty="0"/>
                    </a:p>
                  </a:txBody>
                  <a:tcPr marL="9525" marR="9525" marT="9525" marB="91425"/>
                </a:tc>
                <a:extLst>
                  <a:ext uri="{0D108BD9-81ED-4DB2-BD59-A6C34878D82A}">
                    <a16:rowId xmlns:a16="http://schemas.microsoft.com/office/drawing/2014/main" val="842476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400" u="none" strike="noStrike" cap="none" dirty="0"/>
                        <a:t>1</a:t>
                      </a:r>
                      <a:endParaRPr sz="2400" u="none" strike="noStrike" cap="none" dirty="0"/>
                    </a:p>
                  </a:txBody>
                  <a:tcPr marL="9525" marR="9525" marT="95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400" u="none" strike="noStrike" cap="none" dirty="0"/>
                        <a:t>0</a:t>
                      </a:r>
                      <a:endParaRPr sz="2400" u="none" strike="noStrike" cap="none" dirty="0"/>
                    </a:p>
                  </a:txBody>
                  <a:tcPr marL="9525" marR="9525" marT="95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400" u="none" strike="noStrike" cap="none" dirty="0"/>
                        <a:t>1</a:t>
                      </a:r>
                      <a:endParaRPr sz="2400" u="none" strike="noStrike" cap="none" dirty="0"/>
                    </a:p>
                  </a:txBody>
                  <a:tcPr marL="9525" marR="9525" marT="9525" marB="91425"/>
                </a:tc>
                <a:extLst>
                  <a:ext uri="{0D108BD9-81ED-4DB2-BD59-A6C34878D82A}">
                    <a16:rowId xmlns:a16="http://schemas.microsoft.com/office/drawing/2014/main" val="2347643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400" u="none" strike="noStrike" cap="none"/>
                        <a:t>1</a:t>
                      </a:r>
                      <a:endParaRPr sz="2400" u="none" strike="noStrike" cap="none"/>
                    </a:p>
                  </a:txBody>
                  <a:tcPr marL="9525" marR="9525" marT="95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400" u="none" strike="noStrike" cap="none" dirty="0"/>
                        <a:t>1</a:t>
                      </a:r>
                      <a:endParaRPr sz="2400" u="none" strike="noStrike" cap="none" dirty="0"/>
                    </a:p>
                  </a:txBody>
                  <a:tcPr marL="9525" marR="9525" marT="95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400" u="none" strike="noStrike" cap="none" dirty="0"/>
                        <a:t>1</a:t>
                      </a:r>
                      <a:endParaRPr sz="2400" u="none" strike="noStrike" cap="none" dirty="0"/>
                    </a:p>
                  </a:txBody>
                  <a:tcPr marL="9525" marR="9525" marT="9525" marB="91425"/>
                </a:tc>
                <a:extLst>
                  <a:ext uri="{0D108BD9-81ED-4DB2-BD59-A6C34878D82A}">
                    <a16:rowId xmlns:a16="http://schemas.microsoft.com/office/drawing/2014/main" val="1090800261"/>
                  </a:ext>
                </a:extLst>
              </a:tr>
            </a:tbl>
          </a:graphicData>
        </a:graphic>
      </p:graphicFrame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6899E39B-F417-F924-7FDF-381C8A6D62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359412"/>
              </p:ext>
            </p:extLst>
          </p:nvPr>
        </p:nvGraphicFramePr>
        <p:xfrm>
          <a:off x="6096000" y="3099905"/>
          <a:ext cx="1676400" cy="2941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534">
                  <a:extLst>
                    <a:ext uri="{9D8B030D-6E8A-4147-A177-3AD203B41FA5}">
                      <a16:colId xmlns:a16="http://schemas.microsoft.com/office/drawing/2014/main" val="1599042426"/>
                    </a:ext>
                  </a:extLst>
                </a:gridCol>
                <a:gridCol w="691792">
                  <a:extLst>
                    <a:ext uri="{9D8B030D-6E8A-4147-A177-3AD203B41FA5}">
                      <a16:colId xmlns:a16="http://schemas.microsoft.com/office/drawing/2014/main" val="328302403"/>
                    </a:ext>
                  </a:extLst>
                </a:gridCol>
                <a:gridCol w="415074">
                  <a:extLst>
                    <a:ext uri="{9D8B030D-6E8A-4147-A177-3AD203B41FA5}">
                      <a16:colId xmlns:a16="http://schemas.microsoft.com/office/drawing/2014/main" val="90995070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 sz="1600" dirty="0"/>
                        <a:t>Inputs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397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400" u="none" strike="noStrike" cap="none" dirty="0"/>
                        <a:t>h1</a:t>
                      </a:r>
                      <a:endParaRPr sz="2400" u="none" strike="noStrike" cap="none" dirty="0"/>
                    </a:p>
                  </a:txBody>
                  <a:tcPr marL="9525" marR="9525" marT="95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400" u="none" strike="noStrike" cap="none" dirty="0"/>
                        <a:t>h2</a:t>
                      </a:r>
                      <a:endParaRPr sz="2400" u="none" strike="noStrike" cap="none" dirty="0"/>
                    </a:p>
                  </a:txBody>
                  <a:tcPr marL="9525" marR="9525" marT="95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400" u="none" strike="noStrike" cap="none" dirty="0"/>
                        <a:t>y</a:t>
                      </a:r>
                      <a:endParaRPr sz="2400" u="none" strike="noStrike" cap="none" dirty="0"/>
                    </a:p>
                  </a:txBody>
                  <a:tcPr marL="9525" marR="9525" marT="9525" marB="91425"/>
                </a:tc>
                <a:extLst>
                  <a:ext uri="{0D108BD9-81ED-4DB2-BD59-A6C34878D82A}">
                    <a16:rowId xmlns:a16="http://schemas.microsoft.com/office/drawing/2014/main" val="2870311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400" u="none" strike="noStrike" cap="none" dirty="0"/>
                        <a:t>1</a:t>
                      </a:r>
                      <a:endParaRPr sz="2400" u="none" strike="noStrike" cap="none" dirty="0"/>
                    </a:p>
                  </a:txBody>
                  <a:tcPr marL="9525" marR="9525" marT="95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400" u="none" strike="noStrike" cap="none" dirty="0"/>
                        <a:t>0</a:t>
                      </a:r>
                      <a:endParaRPr sz="2400" u="none" strike="noStrike" cap="none" dirty="0"/>
                    </a:p>
                  </a:txBody>
                  <a:tcPr marL="9525" marR="9525" marT="95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400" u="none" strike="noStrike" cap="none" dirty="0"/>
                        <a:t>0</a:t>
                      </a:r>
                      <a:endParaRPr sz="2400" u="none" strike="noStrike" cap="none" dirty="0"/>
                    </a:p>
                  </a:txBody>
                  <a:tcPr marL="9525" marR="9525" marT="9525" marB="91425"/>
                </a:tc>
                <a:extLst>
                  <a:ext uri="{0D108BD9-81ED-4DB2-BD59-A6C34878D82A}">
                    <a16:rowId xmlns:a16="http://schemas.microsoft.com/office/drawing/2014/main" val="101340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400" u="none" strike="noStrike" cap="none" dirty="0"/>
                        <a:t>1</a:t>
                      </a:r>
                      <a:endParaRPr sz="2400" u="none" strike="noStrike" cap="none" dirty="0"/>
                    </a:p>
                  </a:txBody>
                  <a:tcPr marL="9525" marR="9525" marT="95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400" u="none" strike="noStrike" cap="none" dirty="0"/>
                        <a:t>1</a:t>
                      </a:r>
                      <a:endParaRPr sz="2400" u="none" strike="noStrike" cap="none" dirty="0"/>
                    </a:p>
                  </a:txBody>
                  <a:tcPr marL="9525" marR="9525" marT="95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400" u="none" strike="noStrike" cap="none" dirty="0"/>
                        <a:t>1</a:t>
                      </a:r>
                      <a:endParaRPr sz="2400" u="none" strike="noStrike" cap="none" dirty="0"/>
                    </a:p>
                  </a:txBody>
                  <a:tcPr marL="9525" marR="9525" marT="9525" marB="91425"/>
                </a:tc>
                <a:extLst>
                  <a:ext uri="{0D108BD9-81ED-4DB2-BD59-A6C34878D82A}">
                    <a16:rowId xmlns:a16="http://schemas.microsoft.com/office/drawing/2014/main" val="842476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400" u="none" strike="noStrike" cap="none" dirty="0"/>
                        <a:t>1</a:t>
                      </a:r>
                      <a:endParaRPr sz="2400" u="none" strike="noStrike" cap="none" dirty="0"/>
                    </a:p>
                  </a:txBody>
                  <a:tcPr marL="9525" marR="9525" marT="95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400" u="none" strike="noStrike" cap="none" dirty="0"/>
                        <a:t>1</a:t>
                      </a:r>
                      <a:endParaRPr sz="2400" u="none" strike="noStrike" cap="none" dirty="0"/>
                    </a:p>
                  </a:txBody>
                  <a:tcPr marL="9525" marR="9525" marT="95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400" u="none" strike="noStrike" cap="none" dirty="0"/>
                        <a:t>1</a:t>
                      </a:r>
                      <a:endParaRPr sz="2400" u="none" strike="noStrike" cap="none" dirty="0"/>
                    </a:p>
                  </a:txBody>
                  <a:tcPr marL="9525" marR="9525" marT="9525" marB="91425"/>
                </a:tc>
                <a:extLst>
                  <a:ext uri="{0D108BD9-81ED-4DB2-BD59-A6C34878D82A}">
                    <a16:rowId xmlns:a16="http://schemas.microsoft.com/office/drawing/2014/main" val="2347643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400" u="none" strike="noStrike" cap="none" dirty="0"/>
                        <a:t>0</a:t>
                      </a:r>
                      <a:endParaRPr sz="2400" u="none" strike="noStrike" cap="none" dirty="0"/>
                    </a:p>
                  </a:txBody>
                  <a:tcPr marL="9525" marR="9525" marT="95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400" u="none" strike="noStrike" cap="none" dirty="0"/>
                        <a:t>1</a:t>
                      </a:r>
                      <a:endParaRPr sz="2400" u="none" strike="noStrike" cap="none" dirty="0"/>
                    </a:p>
                  </a:txBody>
                  <a:tcPr marL="9525" marR="9525" marT="95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400" u="none" strike="noStrike" cap="none" dirty="0"/>
                        <a:t>0</a:t>
                      </a:r>
                      <a:endParaRPr sz="2400" u="none" strike="noStrike" cap="none" dirty="0"/>
                    </a:p>
                  </a:txBody>
                  <a:tcPr marL="9525" marR="9525" marT="9525" marB="91425"/>
                </a:tc>
                <a:extLst>
                  <a:ext uri="{0D108BD9-81ED-4DB2-BD59-A6C34878D82A}">
                    <a16:rowId xmlns:a16="http://schemas.microsoft.com/office/drawing/2014/main" val="1090800261"/>
                  </a:ext>
                </a:extLst>
              </a:tr>
            </a:tbl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3EE906EE-F8DE-BB66-03DF-EEA9F8524595}"/>
              </a:ext>
            </a:extLst>
          </p:cNvPr>
          <p:cNvSpPr/>
          <p:nvPr/>
        </p:nvSpPr>
        <p:spPr>
          <a:xfrm>
            <a:off x="353401" y="92278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x1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B5F2DC0-83C9-1BD7-047A-C9DECED80C2F}"/>
              </a:ext>
            </a:extLst>
          </p:cNvPr>
          <p:cNvSpPr/>
          <p:nvPr/>
        </p:nvSpPr>
        <p:spPr>
          <a:xfrm>
            <a:off x="387004" y="2024798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x2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C58287B-6D23-7DD9-028E-57FE867E4F49}"/>
              </a:ext>
            </a:extLst>
          </p:cNvPr>
          <p:cNvSpPr/>
          <p:nvPr/>
        </p:nvSpPr>
        <p:spPr>
          <a:xfrm>
            <a:off x="4112628" y="1273548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5BF8EF-2EC8-7E37-6F26-1AB97F23FB89}"/>
              </a:ext>
            </a:extLst>
          </p:cNvPr>
          <p:cNvCxnSpPr>
            <a:cxnSpLocks/>
            <a:stCxn id="8" idx="6"/>
            <a:endCxn id="13" idx="2"/>
          </p:cNvCxnSpPr>
          <p:nvPr/>
        </p:nvCxnSpPr>
        <p:spPr>
          <a:xfrm>
            <a:off x="1267801" y="1379980"/>
            <a:ext cx="830523" cy="0"/>
          </a:xfrm>
          <a:prstGeom prst="straightConnector1">
            <a:avLst/>
          </a:prstGeom>
          <a:ln w="38100">
            <a:solidFill>
              <a:srgbClr val="1329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4CE207C-EDC6-0976-AAD6-705F93B71495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1301404" y="1379980"/>
            <a:ext cx="796920" cy="1102018"/>
          </a:xfrm>
          <a:prstGeom prst="straightConnector1">
            <a:avLst/>
          </a:prstGeom>
          <a:ln w="38100">
            <a:solidFill>
              <a:srgbClr val="1329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155CF8A-C65A-611A-5F9D-98AD805631E9}"/>
              </a:ext>
            </a:extLst>
          </p:cNvPr>
          <p:cNvSpPr/>
          <p:nvPr/>
        </p:nvSpPr>
        <p:spPr>
          <a:xfrm>
            <a:off x="2098324" y="92278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6208E2-9D81-C3AA-6EE4-50B1511FCBB9}"/>
              </a:ext>
            </a:extLst>
          </p:cNvPr>
          <p:cNvSpPr/>
          <p:nvPr/>
        </p:nvSpPr>
        <p:spPr>
          <a:xfrm>
            <a:off x="2098324" y="2011806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A8DC92-0F5D-0F7B-0AB2-72B123CC9A37}"/>
              </a:ext>
            </a:extLst>
          </p:cNvPr>
          <p:cNvCxnSpPr>
            <a:cxnSpLocks/>
            <a:stCxn id="8" idx="6"/>
            <a:endCxn id="14" idx="2"/>
          </p:cNvCxnSpPr>
          <p:nvPr/>
        </p:nvCxnSpPr>
        <p:spPr>
          <a:xfrm>
            <a:off x="1267801" y="1379980"/>
            <a:ext cx="830523" cy="1089026"/>
          </a:xfrm>
          <a:prstGeom prst="straightConnector1">
            <a:avLst/>
          </a:prstGeom>
          <a:ln w="38100">
            <a:solidFill>
              <a:srgbClr val="1329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122FC42-7BE3-5615-1BF2-F3550BE58FD5}"/>
              </a:ext>
            </a:extLst>
          </p:cNvPr>
          <p:cNvCxnSpPr>
            <a:cxnSpLocks/>
            <a:stCxn id="9" idx="6"/>
            <a:endCxn id="14" idx="2"/>
          </p:cNvCxnSpPr>
          <p:nvPr/>
        </p:nvCxnSpPr>
        <p:spPr>
          <a:xfrm flipV="1">
            <a:off x="1301404" y="2469006"/>
            <a:ext cx="796920" cy="12992"/>
          </a:xfrm>
          <a:prstGeom prst="straightConnector1">
            <a:avLst/>
          </a:prstGeom>
          <a:ln w="38100">
            <a:solidFill>
              <a:srgbClr val="1329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F15271A-DCBC-940D-DC95-F375E8A16999}"/>
              </a:ext>
            </a:extLst>
          </p:cNvPr>
          <p:cNvCxnSpPr>
            <a:cxnSpLocks/>
            <a:stCxn id="13" idx="6"/>
            <a:endCxn id="10" idx="2"/>
          </p:cNvCxnSpPr>
          <p:nvPr/>
        </p:nvCxnSpPr>
        <p:spPr>
          <a:xfrm>
            <a:off x="3012724" y="1379980"/>
            <a:ext cx="1099904" cy="350768"/>
          </a:xfrm>
          <a:prstGeom prst="straightConnector1">
            <a:avLst/>
          </a:prstGeom>
          <a:ln w="38100">
            <a:solidFill>
              <a:srgbClr val="1329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B5C0A6-195F-50E1-A9DA-D2E1BE29AE4B}"/>
              </a:ext>
            </a:extLst>
          </p:cNvPr>
          <p:cNvCxnSpPr>
            <a:cxnSpLocks/>
            <a:stCxn id="14" idx="6"/>
            <a:endCxn id="10" idx="2"/>
          </p:cNvCxnSpPr>
          <p:nvPr/>
        </p:nvCxnSpPr>
        <p:spPr>
          <a:xfrm flipV="1">
            <a:off x="3012724" y="1730748"/>
            <a:ext cx="1099904" cy="738258"/>
          </a:xfrm>
          <a:prstGeom prst="straightConnector1">
            <a:avLst/>
          </a:prstGeom>
          <a:ln w="38100">
            <a:solidFill>
              <a:srgbClr val="1329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11380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5">
      <a:dk1>
        <a:srgbClr val="13284B"/>
      </a:dk1>
      <a:lt1>
        <a:srgbClr val="FFFFFF"/>
      </a:lt1>
      <a:dk2>
        <a:srgbClr val="1E3877"/>
      </a:dk2>
      <a:lt2>
        <a:srgbClr val="F8FAFC"/>
      </a:lt2>
      <a:accent1>
        <a:srgbClr val="FF552E"/>
      </a:accent1>
      <a:accent2>
        <a:srgbClr val="1D58A7"/>
      </a:accent2>
      <a:accent3>
        <a:srgbClr val="F5821E"/>
      </a:accent3>
      <a:accent4>
        <a:srgbClr val="009FD3"/>
      </a:accent4>
      <a:accent5>
        <a:srgbClr val="DD3403"/>
      </a:accent5>
      <a:accent6>
        <a:srgbClr val="D2D2D2"/>
      </a:accent6>
      <a:hlink>
        <a:srgbClr val="1D58A7"/>
      </a:hlink>
      <a:folHlink>
        <a:srgbClr val="DD340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EB6B2FBE-53CE-AE45-9D18-D10FBF4063E0}" vid="{7AC8A834-0896-8341-9AC3-2DE1C842C7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28081</TotalTime>
  <Words>5608</Words>
  <Application>Microsoft Macintosh PowerPoint</Application>
  <PresentationFormat>Widescreen</PresentationFormat>
  <Paragraphs>673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Georgia</vt:lpstr>
      <vt:lpstr>Custom Design</vt:lpstr>
      <vt:lpstr>BCOG 100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Here</dc:title>
  <dc:creator>Willits, Jon Anthony</dc:creator>
  <cp:lastModifiedBy>Willits, Jon Anthony</cp:lastModifiedBy>
  <cp:revision>454</cp:revision>
  <cp:lastPrinted>2025-10-09T14:05:25Z</cp:lastPrinted>
  <dcterms:created xsi:type="dcterms:W3CDTF">2022-08-22T20:35:14Z</dcterms:created>
  <dcterms:modified xsi:type="dcterms:W3CDTF">2025-10-09T14:07:41Z</dcterms:modified>
</cp:coreProperties>
</file>